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9" r:id="rId3"/>
    <p:sldId id="266" r:id="rId4"/>
    <p:sldId id="267" r:id="rId5"/>
    <p:sldId id="264" r:id="rId6"/>
    <p:sldId id="268" r:id="rId7"/>
    <p:sldId id="265" r:id="rId8"/>
    <p:sldId id="256" r:id="rId9"/>
    <p:sldId id="258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C083B-BEDC-4A6F-99D1-A3CBDA806AB8}" v="47" dt="2022-06-09T13:10:15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3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B278A-0AAB-424A-AFB1-D11F8FB2A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ED5F7A9-A7C0-412F-9233-F5B723A45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8F93AD-DBD8-416B-ACD3-D85B9DC6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1A3E67-1050-4104-AEB2-C2EBF8A3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82B9FE-B691-4D8F-B3C2-5D1F4082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899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5C0C7-9A05-460E-BF8E-A4DE33021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2FF039-8E0F-4488-AEA4-C22DFDFC4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8E993-2D7D-49C4-BAFF-B22EBA87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9767D5-5D9D-42BD-931E-48F00072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0FE1B-84CD-4E47-9C8B-A436F088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998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FA75DEC-170F-45BF-AF4C-6F72A6354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227E05-1BD1-4212-87FD-CDB0AB741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0244CD-220F-4EAD-837A-B9E4051C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B50782-9779-4BCC-BC56-9FC4035C5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BC4EE-80B2-468D-85B1-90A397AF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39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96490-3AAA-410A-80F4-7AB32AFC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3B98F9-0361-44A2-BC44-643AF46A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67EBC2-C05E-4F7F-96BC-3677FC28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631AA-F8F0-462C-9919-D0880925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044A5D-206F-43F6-B836-E9B4D61B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373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DD347-3C88-48FF-BE3E-755E68E3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057A17-075F-4B69-9B56-6761AFE30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0030E7-24DB-4851-86D2-201F9518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3084B-EE6F-4D5A-9272-F4B68423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5A76ED-49BE-416A-AEC6-4F2FA7C7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704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E8E2C-DC48-4E81-A1CC-54988AE4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5B88CA-120C-4E9D-9D7A-875A27B7B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B999E4-A79E-47B4-8634-4B72D3A91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36535B-26C5-4A3F-A3B0-B3AA5D37E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B804EE-9E55-420F-84A4-C24DDA33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9C367-99B7-4610-B7E8-076FF221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9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F8558-8767-42D0-9439-BDFE34FE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15CC5F-B80B-4FAB-B054-DECF67133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50FC6-68B8-4F07-9A88-2CC5D7BC4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536980-51EE-41FF-B6F5-84762EAAB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A73B521-0A77-4A69-9616-8A0EB3D05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9004C0-CEE0-4585-B957-C6308A8A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3F78CE-FDA6-4848-B16D-C9EA09C6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4970C9-E27C-425B-A767-E8579BAF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884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19503-4F41-43B3-84DA-B250515C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8FDAFA0-1418-43CC-807F-28238EE0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39E5CA-9B26-4410-A290-8AB40FC8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F2FFD35-D975-4CE6-96D0-B634949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596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6D2C11-AD0E-4FD2-B1E1-59D01976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0FB7331-C0B9-404B-9420-FB28F9CE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6CB9CC-EE71-45A7-A3F0-509A9AAE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03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5D402-32C9-48A7-8725-927526F37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070A0-E4A3-4492-9600-C18575A22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779C17-2476-41BE-A874-3708E164F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B9A49E-ADF4-4BB1-A386-86835FC3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575BF9-4A46-4B21-89DC-C3C8406E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41F088-B2F3-4B34-95D5-99910B1C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870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A3C87-14DA-4116-ABDD-FF59FD5E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0396500-6872-42DD-81CE-9FAD10868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78091A-790A-4E3B-9B31-6E4EF1276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1004B3-980D-49C4-B166-2C0EAB517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04C20B-5D9D-4CF1-994C-772AD87C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650B06-B950-4A61-910E-D91FC266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017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B10E5F-2F6C-4E4F-BB4A-4B21C492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CE3616-635D-48FE-A6A1-2059392BA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06B8CC-D878-4A83-A7FD-F73D74765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FEA6-BAE3-4CAF-AE8A-F4E7E194CBAA}" type="datetimeFigureOut">
              <a:rPr lang="de-CH" smtClean="0"/>
              <a:t>10.06.2022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9151AA-A81E-4607-8071-B60E92165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E8358-DF7E-4A7A-8EC6-6A9E88CB2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6157-2D75-4EF4-B9F4-8D9DF63D327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042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3894355-1BB0-5F30-3A4E-79D9728A9C9C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315594"/>
            <a:ext cx="9028473" cy="1142581"/>
            <a:chOff x="1103" y="340"/>
            <a:chExt cx="9230" cy="1224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E7AE8FE8-C04B-A00D-1A6D-5E953C06BE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5" name="Bild 1" descr="VSSD_Logo_red_3-sprachig_NEU_web">
                <a:extLst>
                  <a:ext uri="{FF2B5EF4-FFF2-40B4-BE49-F238E27FC236}">
                    <a16:creationId xmlns:a16="http://schemas.microsoft.com/office/drawing/2014/main" id="{378BE4D5-9C94-6E75-D700-974B403018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D414FFF8-1809-1C76-CA7E-39CB8CA822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" name="Line 2">
              <a:extLst>
                <a:ext uri="{FF2B5EF4-FFF2-40B4-BE49-F238E27FC236}">
                  <a16:creationId xmlns:a16="http://schemas.microsoft.com/office/drawing/2014/main" id="{1ABA007F-03BB-6C1F-1CFB-643019FAC03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D00A8B78-5AC8-DCC0-DC0B-9E9611A7083B}"/>
              </a:ext>
            </a:extLst>
          </p:cNvPr>
          <p:cNvSpPr txBox="1"/>
          <p:nvPr/>
        </p:nvSpPr>
        <p:spPr>
          <a:xfrm>
            <a:off x="1874044" y="2289528"/>
            <a:ext cx="8443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7000" b="1" dirty="0"/>
              <a:t>Herzlich Willkommen!</a:t>
            </a:r>
          </a:p>
        </p:txBody>
      </p:sp>
    </p:spTree>
    <p:extLst>
      <p:ext uri="{BB962C8B-B14F-4D97-AF65-F5344CB8AC3E}">
        <p14:creationId xmlns:p14="http://schemas.microsoft.com/office/powerpoint/2010/main" val="2985189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34132DD-CEE8-8179-0F9F-0681036B7CA1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6B3E70CA-64DC-5533-5090-A3715EB5A1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5" name="Bild 1" descr="VSSD_Logo_red_3-sprachig_NEU_web">
                <a:extLst>
                  <a:ext uri="{FF2B5EF4-FFF2-40B4-BE49-F238E27FC236}">
                    <a16:creationId xmlns:a16="http://schemas.microsoft.com/office/drawing/2014/main" id="{1B7B3D91-1C7D-E5AC-EDFF-58B20A8792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45660666-842D-2576-B72A-CA916711B9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" name="Line 2">
              <a:extLst>
                <a:ext uri="{FF2B5EF4-FFF2-40B4-BE49-F238E27FC236}">
                  <a16:creationId xmlns:a16="http://schemas.microsoft.com/office/drawing/2014/main" id="{89FF05D3-387A-8B2F-C7F5-B34ADEAE2F6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FDEE50D6-7D2A-4FE5-1BE5-8FE03729D3BC}"/>
              </a:ext>
            </a:extLst>
          </p:cNvPr>
          <p:cNvSpPr txBox="1"/>
          <p:nvPr/>
        </p:nvSpPr>
        <p:spPr>
          <a:xfrm>
            <a:off x="1148531" y="1849853"/>
            <a:ext cx="9894755" cy="4381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Inhaltsverzeichnis Warenkundeordner</a:t>
            </a:r>
            <a:endParaRPr lang="de-CH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CH" sz="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Lehrjahr</a:t>
            </a:r>
            <a:endParaRPr lang="de-CH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Einführung in die Brache		Outdoorspielzeug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Kinderbücher			Bausätze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Puzzles				Funktionsmodellbau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Globen				Kindergarten-, Schulartikel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Spiele				Individualisierte Dienstleistungs- / Kundendienstlösungen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Puppen				Arbeitssicherheit und Gesundheitsschutz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Drachen				Kundenorientierte Warenpräsentation / Kundenerlebnis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Jonglieren			Recherchieren von Entwicklungen der Brache bzw. der Produkte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4361398-8DCB-03ED-EA88-809791F62E0A}"/>
              </a:ext>
            </a:extLst>
          </p:cNvPr>
          <p:cNvCxnSpPr/>
          <p:nvPr/>
        </p:nvCxnSpPr>
        <p:spPr>
          <a:xfrm>
            <a:off x="4156364" y="3075709"/>
            <a:ext cx="0" cy="3082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545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F347530-B892-E8E9-CEA1-578A15427235}"/>
              </a:ext>
            </a:extLst>
          </p:cNvPr>
          <p:cNvSpPr txBox="1"/>
          <p:nvPr/>
        </p:nvSpPr>
        <p:spPr>
          <a:xfrm>
            <a:off x="2574762" y="1949885"/>
            <a:ext cx="7042293" cy="3283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Lehrjahr</a:t>
            </a:r>
            <a:endParaRPr lang="de-CH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Kreativbereich	</a:t>
            </a:r>
            <a:r>
              <a:rPr lang="de-CH" dirty="0"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Bauen und Konstruieren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Plüsch	</a:t>
            </a:r>
            <a:r>
              <a:rPr lang="de-CH" dirty="0"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Sammlermodelle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Rollenspielzeug				Mechanisches Spielzeug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Holzspielzeug	</a:t>
            </a:r>
            <a:r>
              <a:rPr lang="de-CH" dirty="0"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Dampfmaschinen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Baby- und Kleinkinderspielzeug		Autorennbahn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Kinderfahrzeuge, Schlitten			Eisenbahn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Experimentieren</a:t>
            </a:r>
            <a:endParaRPr lang="de-CH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2D8E4B08-5EA5-E23B-D6B5-4E3CCD14655C}"/>
              </a:ext>
            </a:extLst>
          </p:cNvPr>
          <p:cNvGrpSpPr>
            <a:grpSpLocks/>
          </p:cNvGrpSpPr>
          <p:nvPr/>
        </p:nvGrpSpPr>
        <p:grpSpPr bwMode="auto">
          <a:xfrm>
            <a:off x="1581763" y="203398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1483C43-3738-4D4F-BA8E-B6204A4679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440AE48D-2F2A-367C-1D02-F6BA2521B3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03CE4CAE-322A-D47A-1161-1F1C3B3FF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3B614789-3739-E672-D6E4-7A698465D49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C34B55F-676C-6A56-C225-665D77112ADC}"/>
              </a:ext>
            </a:extLst>
          </p:cNvPr>
          <p:cNvCxnSpPr>
            <a:cxnSpLocks/>
          </p:cNvCxnSpPr>
          <p:nvPr/>
        </p:nvCxnSpPr>
        <p:spPr>
          <a:xfrm>
            <a:off x="6317673" y="2507673"/>
            <a:ext cx="0" cy="27257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249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5622EF2-C6A0-F264-D45F-55E8AAC48FEB}"/>
              </a:ext>
            </a:extLst>
          </p:cNvPr>
          <p:cNvSpPr txBox="1"/>
          <p:nvPr/>
        </p:nvSpPr>
        <p:spPr>
          <a:xfrm>
            <a:off x="2666510" y="2212452"/>
            <a:ext cx="6858000" cy="2086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Lehrjahr</a:t>
            </a:r>
            <a:endParaRPr lang="de-CH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Anspruchsvolle Kunden- und Verkaufsgespräche im Detailhandel führen</a:t>
            </a:r>
            <a:endParaRPr lang="de-CH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Produkt- und dienstleistungsorientierte Erlebniswelten gestalten</a:t>
            </a:r>
            <a:endParaRPr lang="de-CH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Einsatz von Social-Media-Kanälen</a:t>
            </a:r>
            <a:endParaRPr lang="de-CH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1800" dirty="0">
                <a:effectLst/>
                <a:ea typeface="Times New Roman" panose="02020603050405020304" pitchFamily="18" charset="0"/>
              </a:rPr>
              <a:t>Kundenanlässe und Verkaufspromotionen mitgestalten</a:t>
            </a:r>
            <a:endParaRPr lang="de-CH" dirty="0"/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377DD9A5-E518-3ED5-ED16-193A0A6E44AE}"/>
              </a:ext>
            </a:extLst>
          </p:cNvPr>
          <p:cNvGrpSpPr>
            <a:grpSpLocks/>
          </p:cNvGrpSpPr>
          <p:nvPr/>
        </p:nvGrpSpPr>
        <p:grpSpPr bwMode="auto">
          <a:xfrm>
            <a:off x="1581763" y="203398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D6C91C9-C01B-0B32-A058-3C76B2AC17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18A8D024-2DAA-0B6E-DD0C-ACFE4FB435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48CF1023-15AD-267E-CE34-89ECCE746C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16FBEC42-0166-108E-EC9A-60EC22D011B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246227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DE28208C-5B11-E156-4168-DDC1804C9130}"/>
              </a:ext>
            </a:extLst>
          </p:cNvPr>
          <p:cNvGrpSpPr>
            <a:grpSpLocks/>
          </p:cNvGrpSpPr>
          <p:nvPr/>
        </p:nvGrpSpPr>
        <p:grpSpPr bwMode="auto">
          <a:xfrm>
            <a:off x="1581763" y="203398"/>
            <a:ext cx="9028473" cy="1142581"/>
            <a:chOff x="1103" y="340"/>
            <a:chExt cx="9230" cy="122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6864984-C041-A2FA-206B-0D37001C09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6" name="Bild 1" descr="VSSD_Logo_red_3-sprachig_NEU_web">
                <a:extLst>
                  <a:ext uri="{FF2B5EF4-FFF2-40B4-BE49-F238E27FC236}">
                    <a16:creationId xmlns:a16="http://schemas.microsoft.com/office/drawing/2014/main" id="{CF02C5CE-1320-6111-914F-6EF250633D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Text Box 4">
                <a:extLst>
                  <a:ext uri="{FF2B5EF4-FFF2-40B4-BE49-F238E27FC236}">
                    <a16:creationId xmlns:a16="http://schemas.microsoft.com/office/drawing/2014/main" id="{BC85B262-6AF5-5FCD-0AE2-40283AA373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Line 2">
              <a:extLst>
                <a:ext uri="{FF2B5EF4-FFF2-40B4-BE49-F238E27FC236}">
                  <a16:creationId xmlns:a16="http://schemas.microsoft.com/office/drawing/2014/main" id="{588F2358-D73B-E235-F555-6F51625F695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CF80A8D5-7C9F-CC94-4B8B-033B096090DA}"/>
              </a:ext>
            </a:extLst>
          </p:cNvPr>
          <p:cNvSpPr txBox="1"/>
          <p:nvPr/>
        </p:nvSpPr>
        <p:spPr>
          <a:xfrm>
            <a:off x="4086601" y="1781437"/>
            <a:ext cx="4017818" cy="4355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500" b="1" dirty="0"/>
              <a:t>Lernort Berufsfachschule</a:t>
            </a:r>
          </a:p>
          <a:p>
            <a:endParaRPr lang="de-CH" dirty="0"/>
          </a:p>
          <a:p>
            <a:r>
              <a:rPr lang="de-CH" b="1" dirty="0"/>
              <a:t>Unterrichtstage EBA:</a:t>
            </a:r>
          </a:p>
          <a:p>
            <a:r>
              <a:rPr lang="de-CH" dirty="0"/>
              <a:t>1. Lehrjahr: 1 Schultag pro Woche</a:t>
            </a:r>
          </a:p>
          <a:p>
            <a:r>
              <a:rPr lang="de-CH" dirty="0"/>
              <a:t>2. Lehrjahr: 1 Schultag pro Woche</a:t>
            </a:r>
          </a:p>
          <a:p>
            <a:endParaRPr lang="de-CH" dirty="0"/>
          </a:p>
          <a:p>
            <a:r>
              <a:rPr lang="de-CH" b="1" dirty="0"/>
              <a:t>Unterrichtstage EFZ:</a:t>
            </a:r>
          </a:p>
          <a:p>
            <a:r>
              <a:rPr lang="de-CH" dirty="0"/>
              <a:t>1. Lehrjahr: 1,5 Schultage pro Woche</a:t>
            </a:r>
          </a:p>
          <a:p>
            <a:r>
              <a:rPr lang="de-CH" dirty="0"/>
              <a:t>2. Lehrjahr: 2 Schultage pro Woche</a:t>
            </a:r>
          </a:p>
          <a:p>
            <a:r>
              <a:rPr lang="de-CH" dirty="0"/>
              <a:t>3. Lehrjahr: 1 Schultag pro Woche</a:t>
            </a:r>
          </a:p>
          <a:p>
            <a:endParaRPr lang="de-CH" dirty="0"/>
          </a:p>
          <a:p>
            <a:r>
              <a:rPr lang="de-CH" b="1" dirty="0"/>
              <a:t>Unterrichtstage EFZ mit Berufsmaturität:</a:t>
            </a:r>
          </a:p>
          <a:p>
            <a:r>
              <a:rPr lang="de-CH" dirty="0"/>
              <a:t>1.-3. Lehrjahr: 2 Schultage pro Woche </a:t>
            </a:r>
          </a:p>
          <a:p>
            <a:pPr marL="342900" indent="-342900">
              <a:buAutoNum type="arabicPeriod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419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B0AC68-C765-6A29-7203-A24200DBD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CH" sz="3500" b="1" dirty="0"/>
          </a:p>
          <a:p>
            <a:pPr marL="0" indent="0" algn="ctr">
              <a:buNone/>
            </a:pPr>
            <a:r>
              <a:rPr lang="de-CH" sz="3500" b="1" dirty="0"/>
              <a:t>Verkauf 2022+</a:t>
            </a:r>
          </a:p>
          <a:p>
            <a:pPr marL="0" indent="0" algn="ctr">
              <a:buNone/>
            </a:pPr>
            <a:endParaRPr lang="de-CH" sz="3500" b="1" dirty="0"/>
          </a:p>
          <a:p>
            <a:pPr marL="0" indent="0" algn="ctr">
              <a:buNone/>
            </a:pPr>
            <a:r>
              <a:rPr lang="de-CH" sz="3500" b="1" dirty="0"/>
              <a:t>Die wichtigsten Infos in Kürze</a:t>
            </a:r>
          </a:p>
          <a:p>
            <a:pPr marL="0" indent="0" algn="ctr">
              <a:buNone/>
            </a:pPr>
            <a:endParaRPr lang="de-CH" sz="3500" b="1" dirty="0"/>
          </a:p>
          <a:p>
            <a:pPr marL="0" indent="0" algn="ctr">
              <a:buNone/>
            </a:pPr>
            <a:r>
              <a:rPr lang="de-DE" sz="2400" dirty="0"/>
              <a:t>Die neuen Grundbildungen sind handlungskompetenzorientiert und</a:t>
            </a:r>
          </a:p>
          <a:p>
            <a:pPr marL="0" indent="0" algn="ctr">
              <a:buNone/>
            </a:pPr>
            <a:r>
              <a:rPr lang="de-DE" sz="2400" dirty="0"/>
              <a:t>somit näher an der Praxis. </a:t>
            </a:r>
            <a:endParaRPr lang="de-CH" sz="3500" b="1" dirty="0"/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7AA0D62C-A0A1-D037-D3FD-B22CBF39B520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315594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110EEECB-4933-9361-C400-218C12B176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62A7330E-5CEF-BA1A-4C40-A15386E6B5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A69DAF59-13D3-FAF4-BBA1-1DB895ACD7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A13BF6D1-36AD-9E32-E46E-0B85DEC09E6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377702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2B1F308C-BB04-5356-B50C-7E78F190686B}"/>
              </a:ext>
            </a:extLst>
          </p:cNvPr>
          <p:cNvSpPr txBox="1"/>
          <p:nvPr/>
        </p:nvSpPr>
        <p:spPr>
          <a:xfrm>
            <a:off x="3148354" y="1890117"/>
            <a:ext cx="5895109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500" b="1" dirty="0"/>
              <a:t>Aufbau der Grundbildungen Handlungskompetenzbereiche DHF &amp; DHA</a:t>
            </a:r>
          </a:p>
          <a:p>
            <a:endParaRPr lang="de-DE" dirty="0"/>
          </a:p>
          <a:p>
            <a:r>
              <a:rPr lang="de-DE" dirty="0"/>
              <a:t>a) Kundenbeziehungen</a:t>
            </a:r>
          </a:p>
          <a:p>
            <a:r>
              <a:rPr lang="de-DE" dirty="0"/>
              <a:t>b) Bewirtschaften und Präsentieren</a:t>
            </a:r>
          </a:p>
          <a:p>
            <a:r>
              <a:rPr lang="de-DE" dirty="0"/>
              <a:t>c) Produkte- und Dienstleistungskenntnisse</a:t>
            </a:r>
          </a:p>
          <a:p>
            <a:r>
              <a:rPr lang="de-DE" dirty="0"/>
              <a:t>d) Kommunikation im Betrieb</a:t>
            </a:r>
          </a:p>
          <a:p>
            <a:endParaRPr lang="de-DE" dirty="0"/>
          </a:p>
          <a:p>
            <a:r>
              <a:rPr lang="de-DE" dirty="0"/>
              <a:t>für DHF im 3. Lehrjahr (Schwerpunkt), nur im Betrieb und </a:t>
            </a:r>
            <a:r>
              <a:rPr lang="de-DE" dirty="0" err="1"/>
              <a:t>üK</a:t>
            </a:r>
            <a:r>
              <a:rPr lang="de-DE" dirty="0"/>
              <a:t>:</a:t>
            </a:r>
          </a:p>
          <a:p>
            <a:r>
              <a:rPr lang="de-DE" dirty="0"/>
              <a:t>e) Einkaufserlebnis oder</a:t>
            </a:r>
          </a:p>
          <a:p>
            <a:r>
              <a:rPr lang="de-DE" dirty="0"/>
              <a:t>f) Online-Shop </a:t>
            </a:r>
            <a:endParaRPr lang="de-CH" dirty="0"/>
          </a:p>
        </p:txBody>
      </p:sp>
      <p:grpSp>
        <p:nvGrpSpPr>
          <p:cNvPr id="8" name="Group 1">
            <a:extLst>
              <a:ext uri="{FF2B5EF4-FFF2-40B4-BE49-F238E27FC236}">
                <a16:creationId xmlns:a16="http://schemas.microsoft.com/office/drawing/2014/main" id="{92C4AD95-1252-E251-DF72-50EBA1317551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9" name="Group 3">
              <a:extLst>
                <a:ext uri="{FF2B5EF4-FFF2-40B4-BE49-F238E27FC236}">
                  <a16:creationId xmlns:a16="http://schemas.microsoft.com/office/drawing/2014/main" id="{B1A24F22-CF09-51F1-3121-707B8864B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11" name="Bild 1" descr="VSSD_Logo_red_3-sprachig_NEU_web">
                <a:extLst>
                  <a:ext uri="{FF2B5EF4-FFF2-40B4-BE49-F238E27FC236}">
                    <a16:creationId xmlns:a16="http://schemas.microsoft.com/office/drawing/2014/main" id="{D625E000-B28D-D998-556B-0D8287C3F67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 Box 4">
                <a:extLst>
                  <a:ext uri="{FF2B5EF4-FFF2-40B4-BE49-F238E27FC236}">
                    <a16:creationId xmlns:a16="http://schemas.microsoft.com/office/drawing/2014/main" id="{9C8026DE-73F2-F112-6AB3-852778987A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Line 2">
              <a:extLst>
                <a:ext uri="{FF2B5EF4-FFF2-40B4-BE49-F238E27FC236}">
                  <a16:creationId xmlns:a16="http://schemas.microsoft.com/office/drawing/2014/main" id="{C28821C3-1363-E9B1-4FF7-8DC5E06512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180033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5AADF7D-0CE9-988D-D405-438443FAF66F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FA2B245-F3FA-FF62-F73E-5D09A5A37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5" name="Bild 1" descr="VSSD_Logo_red_3-sprachig_NEU_web">
                <a:extLst>
                  <a:ext uri="{FF2B5EF4-FFF2-40B4-BE49-F238E27FC236}">
                    <a16:creationId xmlns:a16="http://schemas.microsoft.com/office/drawing/2014/main" id="{6B8D9415-42A9-F3EE-0BD3-3581A3DD89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C5E79078-E461-734F-2CD3-831051B9BA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" name="Line 2">
              <a:extLst>
                <a:ext uri="{FF2B5EF4-FFF2-40B4-BE49-F238E27FC236}">
                  <a16:creationId xmlns:a16="http://schemas.microsoft.com/office/drawing/2014/main" id="{DBCF2918-89E4-3AC2-0880-F3846BDCA2C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pic>
        <p:nvPicPr>
          <p:cNvPr id="8" name="Grafik 7">
            <a:extLst>
              <a:ext uri="{FF2B5EF4-FFF2-40B4-BE49-F238E27FC236}">
                <a16:creationId xmlns:a16="http://schemas.microsoft.com/office/drawing/2014/main" id="{1EB7360D-F87C-E0DF-DB44-B9E361B240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1" r="868"/>
          <a:stretch/>
        </p:blipFill>
        <p:spPr>
          <a:xfrm>
            <a:off x="1667250" y="1503796"/>
            <a:ext cx="8857499" cy="495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85E8E81-1F15-5433-94A7-E9D4908249B0}"/>
              </a:ext>
            </a:extLst>
          </p:cNvPr>
          <p:cNvSpPr txBox="1"/>
          <p:nvPr/>
        </p:nvSpPr>
        <p:spPr>
          <a:xfrm>
            <a:off x="1260274" y="1345979"/>
            <a:ext cx="9670472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500" b="1" dirty="0"/>
              <a:t>BDS-Lerndokumentation und BDS-Lernmedien</a:t>
            </a:r>
          </a:p>
          <a:p>
            <a:r>
              <a:rPr lang="de-DE" dirty="0"/>
              <a:t>von der Branche für die Branche – alles aus einer Hand</a:t>
            </a:r>
          </a:p>
          <a:p>
            <a:endParaRPr lang="de-DE" dirty="0"/>
          </a:p>
          <a:p>
            <a:r>
              <a:rPr lang="de-DE" dirty="0"/>
              <a:t>BDS-Lerndokumentation (Arbeit im Betrieb) und BDS-Lernmedien (Unterricht in der Berufsfachschule)</a:t>
            </a:r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Alle notwendigen Inhalte für Betrieb und Schule zu den neuen Grundbildungen an einem Ort</a:t>
            </a:r>
          </a:p>
          <a:p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Zugang für Lernende und Berufsbildner/ innen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CH" dirty="0"/>
              <a:t>Detailhandelsfachleute EFZ CHF 330.00 (inkl. Gratiszugang Berufsbildner/in)</a:t>
            </a:r>
          </a:p>
          <a:p>
            <a:r>
              <a:rPr lang="de-CH" dirty="0"/>
              <a:t>     Detailhandelsassistent/innen EBA CHF 220.00 (inkl. Gratiszugang für Berufsbildner/in</a:t>
            </a:r>
          </a:p>
          <a:p>
            <a:endParaRPr lang="de-DE" dirty="0"/>
          </a:p>
          <a:p>
            <a:r>
              <a:rPr lang="de-DE" dirty="0"/>
              <a:t>- </a:t>
            </a:r>
            <a:r>
              <a:rPr lang="de-DE" dirty="0" err="1"/>
              <a:t>Konvink</a:t>
            </a:r>
            <a:r>
              <a:rPr lang="de-DE" dirty="0"/>
              <a:t> benötigt einen Laptop oder ein Tablet</a:t>
            </a:r>
          </a:p>
          <a:p>
            <a:r>
              <a:rPr lang="de-DE" dirty="0"/>
              <a:t>- </a:t>
            </a:r>
            <a:r>
              <a:rPr lang="de-DE" dirty="0" err="1"/>
              <a:t>Konvink</a:t>
            </a:r>
            <a:r>
              <a:rPr lang="de-DE" dirty="0"/>
              <a:t> wird vom Lehrbetrieb bestellt</a:t>
            </a:r>
          </a:p>
          <a:p>
            <a:r>
              <a:rPr lang="de-DE" dirty="0"/>
              <a:t>- ab Ende Juni 2022 im BDS-Shop auf der BDS-Website (ab April steht eine Test-Version für die</a:t>
            </a:r>
          </a:p>
          <a:p>
            <a:r>
              <a:rPr lang="de-DE" dirty="0"/>
              <a:t>  Lehrbetriebe zur Verfügung)</a:t>
            </a:r>
          </a:p>
          <a:p>
            <a:r>
              <a:rPr lang="de-DE" dirty="0"/>
              <a:t>- </a:t>
            </a:r>
            <a:r>
              <a:rPr lang="de-DE" dirty="0" err="1"/>
              <a:t>Konvink</a:t>
            </a:r>
            <a:r>
              <a:rPr lang="de-DE" dirty="0"/>
              <a:t> bzw. die online-Lerndokumentation bleiben im Besitz des Lernenden (z.B. bei einem</a:t>
            </a:r>
          </a:p>
          <a:p>
            <a:r>
              <a:rPr lang="de-DE" dirty="0"/>
              <a:t>  Lehrbetriebswechsel)</a:t>
            </a:r>
          </a:p>
          <a:p>
            <a:r>
              <a:rPr lang="de-DE" dirty="0"/>
              <a:t>- Bei Problemen hilft die </a:t>
            </a:r>
            <a:r>
              <a:rPr lang="de-DE" dirty="0" err="1"/>
              <a:t>Helpline</a:t>
            </a:r>
            <a:r>
              <a:rPr lang="de-DE" dirty="0"/>
              <a:t> </a:t>
            </a:r>
            <a:r>
              <a:rPr lang="de-DE" dirty="0" err="1"/>
              <a:t>Konvink</a:t>
            </a:r>
            <a:endParaRPr lang="de-CH" dirty="0"/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993EF327-B602-B901-7EE0-07A2AA594530}"/>
              </a:ext>
            </a:extLst>
          </p:cNvPr>
          <p:cNvGrpSpPr>
            <a:grpSpLocks/>
          </p:cNvGrpSpPr>
          <p:nvPr/>
        </p:nvGrpSpPr>
        <p:grpSpPr bwMode="auto">
          <a:xfrm>
            <a:off x="1581763" y="203398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1B6CF81-7730-6CDC-CC38-F0398DEE52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CDFF25AA-E1F3-A3C0-A154-AC406AEE4E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10088A44-CCE3-81C5-87C4-7F0B82744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0823949C-B347-CAF9-1138-FE8B58C0A10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312944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4D2075C-F61A-E2E0-8070-11E9E5D3B629}"/>
              </a:ext>
            </a:extLst>
          </p:cNvPr>
          <p:cNvSpPr txBox="1"/>
          <p:nvPr/>
        </p:nvSpPr>
        <p:spPr>
          <a:xfrm>
            <a:off x="1184566" y="1286898"/>
            <a:ext cx="4911434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500" b="1" i="0" u="none" strike="noStrike" baseline="0" dirty="0">
                <a:solidFill>
                  <a:srgbClr val="000000"/>
                </a:solidFill>
              </a:rPr>
              <a:t>Lernort Betrieb</a:t>
            </a:r>
          </a:p>
          <a:p>
            <a:r>
              <a:rPr lang="de-DE" i="0" u="none" strike="noStrike" baseline="0" dirty="0">
                <a:solidFill>
                  <a:srgbClr val="000000"/>
                </a:solidFill>
              </a:rPr>
              <a:t>Betriebliche Note (jedes Lehrjahr!)</a:t>
            </a:r>
            <a:endParaRPr lang="de-CH" dirty="0"/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242758BE-B90C-AA69-E1D1-D884C3390249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744E1547-1873-7AF7-317E-2582C0D998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9" name="Bild 1" descr="VSSD_Logo_red_3-sprachig_NEU_web">
                <a:extLst>
                  <a:ext uri="{FF2B5EF4-FFF2-40B4-BE49-F238E27FC236}">
                    <a16:creationId xmlns:a16="http://schemas.microsoft.com/office/drawing/2014/main" id="{32E22200-7F2F-D8F5-16B4-924CFAD6B6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 Box 4">
                <a:extLst>
                  <a:ext uri="{FF2B5EF4-FFF2-40B4-BE49-F238E27FC236}">
                    <a16:creationId xmlns:a16="http://schemas.microsoft.com/office/drawing/2014/main" id="{E4D258A8-669A-6EFE-4D91-653D1C1715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Line 2">
              <a:extLst>
                <a:ext uri="{FF2B5EF4-FFF2-40B4-BE49-F238E27FC236}">
                  <a16:creationId xmlns:a16="http://schemas.microsoft.com/office/drawing/2014/main" id="{13E4D6BD-2B46-5F8B-AF80-5DCCF2DD495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sp>
        <p:nvSpPr>
          <p:cNvPr id="12" name="Textfeld 11">
            <a:extLst>
              <a:ext uri="{FF2B5EF4-FFF2-40B4-BE49-F238E27FC236}">
                <a16:creationId xmlns:a16="http://schemas.microsoft.com/office/drawing/2014/main" id="{ADF096ED-4E46-160A-36D5-6BD37EDBE776}"/>
              </a:ext>
            </a:extLst>
          </p:cNvPr>
          <p:cNvSpPr txBox="1"/>
          <p:nvPr/>
        </p:nvSpPr>
        <p:spPr>
          <a:xfrm>
            <a:off x="6815294" y="3105834"/>
            <a:ext cx="40047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0" i="0" u="none" strike="noStrike" baseline="0" dirty="0">
                <a:solidFill>
                  <a:srgbClr val="000000"/>
                </a:solidFill>
              </a:rPr>
              <a:t>Die betriebliche Note wird von </a:t>
            </a:r>
            <a:r>
              <a:rPr lang="de-DE" sz="1800" b="0" i="0" u="none" strike="noStrike" baseline="0" dirty="0" err="1">
                <a:solidFill>
                  <a:srgbClr val="000000"/>
                </a:solidFill>
              </a:rPr>
              <a:t>Konvink</a:t>
            </a:r>
            <a:r>
              <a:rPr lang="de-DE" sz="1800" b="0" i="0" u="none" strike="noStrike" baseline="0" dirty="0">
                <a:solidFill>
                  <a:srgbClr val="000000"/>
                </a:solidFill>
              </a:rPr>
              <a:t> automatisch auf DBLAP2 übermittelt.</a:t>
            </a:r>
            <a:endParaRPr lang="de-CH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AE98AB7-3BD1-719D-7E8D-B63517CBBA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78" t="15717" r="2235" b="2966"/>
          <a:stretch/>
        </p:blipFill>
        <p:spPr>
          <a:xfrm>
            <a:off x="1184566" y="2149732"/>
            <a:ext cx="5139012" cy="424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5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2F192B3-A9B7-D77D-9267-8921377879A6}"/>
              </a:ext>
            </a:extLst>
          </p:cNvPr>
          <p:cNvSpPr txBox="1"/>
          <p:nvPr/>
        </p:nvSpPr>
        <p:spPr>
          <a:xfrm>
            <a:off x="2940137" y="1976874"/>
            <a:ext cx="6310746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500" b="1" dirty="0"/>
              <a:t>Qualifikationsverfahren Betrieb</a:t>
            </a:r>
          </a:p>
          <a:p>
            <a:endParaRPr lang="de-DE" dirty="0"/>
          </a:p>
          <a:p>
            <a:r>
              <a:rPr lang="de-DE" b="1" dirty="0"/>
              <a:t>Prüfung EBA im Lehrbetrieb:</a:t>
            </a:r>
          </a:p>
          <a:p>
            <a:r>
              <a:rPr lang="de-DE" dirty="0"/>
              <a:t>60 Min. (Umfang 4 Handlungskompetenzbereiche)</a:t>
            </a:r>
          </a:p>
          <a:p>
            <a:endParaRPr lang="de-DE" dirty="0"/>
          </a:p>
          <a:p>
            <a:r>
              <a:rPr lang="de-DE" b="1" dirty="0"/>
              <a:t>Prüfung EFZ im Lehrbetrieb:</a:t>
            </a:r>
          </a:p>
          <a:p>
            <a:r>
              <a:rPr lang="de-DE" dirty="0"/>
              <a:t>90 Min. und ist auf den gewählten Schwerpunkt ausgerichtet. (Umfang 5 Handlungskompetenzbereiche)</a:t>
            </a:r>
          </a:p>
          <a:p>
            <a:endParaRPr lang="de-DE" dirty="0"/>
          </a:p>
          <a:p>
            <a:r>
              <a:rPr lang="de-DE" dirty="0"/>
              <a:t>Praktische Prüfung Für EBA und EFZ neu eine </a:t>
            </a:r>
            <a:r>
              <a:rPr lang="de-DE" dirty="0" err="1"/>
              <a:t>Fallnote</a:t>
            </a:r>
            <a:r>
              <a:rPr lang="de-DE" dirty="0"/>
              <a:t> (!) und eine Gewichtung von 30%</a:t>
            </a:r>
            <a:endParaRPr lang="de-CH" dirty="0"/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1CC8A7FA-ADCD-40FA-2B4B-A925111A2F14}"/>
              </a:ext>
            </a:extLst>
          </p:cNvPr>
          <p:cNvGrpSpPr>
            <a:grpSpLocks/>
          </p:cNvGrpSpPr>
          <p:nvPr/>
        </p:nvGrpSpPr>
        <p:grpSpPr bwMode="auto">
          <a:xfrm>
            <a:off x="1581763" y="203398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A8830D0-B365-CEC1-6A80-5D7C2FA27F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DEA33386-991C-BF0F-4D2D-5DF376FC11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6BC4AEDB-4B5C-7117-01C6-5B1B66062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12C1625B-2FD6-3C9B-49AD-E3E8E95718B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188816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F58FF2B-C7DA-41A8-8054-559531611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6226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4C0ED4D6-9BDD-4356-B52B-5172FC8DC74F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1FF94A91-8CD7-4EBF-A010-C00ACADFE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2053" name="Bild 1" descr="VSSD_Logo_red_3-sprachig_NEU_web">
                <a:extLst>
                  <a:ext uri="{FF2B5EF4-FFF2-40B4-BE49-F238E27FC236}">
                    <a16:creationId xmlns:a16="http://schemas.microsoft.com/office/drawing/2014/main" id="{A2A8F8BA-E9F9-445F-ACAA-127721F87CF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E45BAD1E-6F1D-4326-8631-B62C232D33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Line 2">
              <a:extLst>
                <a:ext uri="{FF2B5EF4-FFF2-40B4-BE49-F238E27FC236}">
                  <a16:creationId xmlns:a16="http://schemas.microsoft.com/office/drawing/2014/main" id="{EC24DE87-C9F8-4835-8388-7FB026D914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4DEB3EC6-A5C6-4CA6-BB8E-457B35742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363" y="10798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DD9E3C6-CF96-D190-6674-0B7BA68D183E}"/>
              </a:ext>
            </a:extLst>
          </p:cNvPr>
          <p:cNvSpPr txBox="1"/>
          <p:nvPr/>
        </p:nvSpPr>
        <p:spPr>
          <a:xfrm>
            <a:off x="3178063" y="1803179"/>
            <a:ext cx="5835692" cy="407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2500" b="1" dirty="0"/>
              <a:t>Lernort </a:t>
            </a:r>
            <a:r>
              <a:rPr lang="de-CH" sz="2500" b="1" dirty="0" err="1"/>
              <a:t>üK</a:t>
            </a:r>
            <a:endParaRPr lang="de-CH" sz="2500" b="1" dirty="0"/>
          </a:p>
          <a:p>
            <a:endParaRPr lang="de-CH" dirty="0"/>
          </a:p>
          <a:p>
            <a:r>
              <a:rPr lang="de-CH" dirty="0"/>
              <a:t>Organisation und Durchführung vom Branchenverband VSSD</a:t>
            </a:r>
          </a:p>
          <a:p>
            <a:endParaRPr lang="de-CH" dirty="0"/>
          </a:p>
          <a:p>
            <a:r>
              <a:rPr lang="de-CH" b="1" dirty="0"/>
              <a:t>EBA: </a:t>
            </a:r>
            <a:r>
              <a:rPr lang="de-CH" dirty="0"/>
              <a:t>(neu total 10 Tage / bisher 8)</a:t>
            </a:r>
          </a:p>
          <a:p>
            <a:r>
              <a:rPr lang="de-CH" dirty="0"/>
              <a:t>1. Lehrjahr 6 Tage</a:t>
            </a:r>
          </a:p>
          <a:p>
            <a:r>
              <a:rPr lang="de-CH" dirty="0"/>
              <a:t>2. Lehrjahr 4 Tage</a:t>
            </a:r>
          </a:p>
          <a:p>
            <a:endParaRPr lang="de-CH" dirty="0"/>
          </a:p>
          <a:p>
            <a:r>
              <a:rPr lang="de-CH" b="1" dirty="0"/>
              <a:t>EFZ: </a:t>
            </a:r>
            <a:r>
              <a:rPr lang="de-CH" dirty="0"/>
              <a:t>(neu total 14 Tage / bisher 10)</a:t>
            </a:r>
          </a:p>
          <a:p>
            <a:r>
              <a:rPr lang="de-CH" dirty="0"/>
              <a:t>1. Lehrjahr 6 Tage</a:t>
            </a:r>
          </a:p>
          <a:p>
            <a:r>
              <a:rPr lang="de-CH" dirty="0"/>
              <a:t>2. Lehrjahr 4 Tage</a:t>
            </a:r>
          </a:p>
          <a:p>
            <a:r>
              <a:rPr lang="de-CH" dirty="0"/>
              <a:t>3. Lehrjahr 4 Tage</a:t>
            </a:r>
          </a:p>
          <a:p>
            <a:endParaRPr lang="de-CH" dirty="0"/>
          </a:p>
          <a:p>
            <a:r>
              <a:rPr lang="de-CH" dirty="0"/>
              <a:t>Die allgemeine Branchenkunde ABK wird gestrichen.</a:t>
            </a:r>
          </a:p>
        </p:txBody>
      </p:sp>
    </p:spTree>
    <p:extLst>
      <p:ext uri="{BB962C8B-B14F-4D97-AF65-F5344CB8AC3E}">
        <p14:creationId xmlns:p14="http://schemas.microsoft.com/office/powerpoint/2010/main" val="275666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90EA9F26-D8F0-F544-5672-A2443FBCB866}"/>
              </a:ext>
            </a:extLst>
          </p:cNvPr>
          <p:cNvSpPr txBox="1"/>
          <p:nvPr/>
        </p:nvSpPr>
        <p:spPr>
          <a:xfrm>
            <a:off x="1581672" y="1345979"/>
            <a:ext cx="9028474" cy="4969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Einteilung </a:t>
            </a:r>
            <a:r>
              <a:rPr lang="de-CH" sz="25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</a:t>
            </a:r>
            <a:r>
              <a:rPr lang="de-CH" sz="25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Tage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endParaRPr lang="de-CH" sz="5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üK1a</a:t>
            </a:r>
            <a:r>
              <a:rPr lang="de-CH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de-CH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Tag Zoom / Oktober / 1. Semester EBA/EFZ (Sept-Jan)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üK1b          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 Tage Präsenz Unterricht / Januar / 1. Semester EBA/EFZ (Sept-Jan)</a:t>
            </a:r>
            <a:endParaRPr lang="de-CH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üK1c          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Tag Zoom oder Lieferantenbesuch / Mai oder Juni / 2. Semester EBA/EFZ (Feb-Juni)</a:t>
            </a:r>
            <a:endParaRPr lang="de-CH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üK2</a:t>
            </a:r>
            <a:r>
              <a:rPr lang="de-CH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 Tage Präsenz Unterricht / September / 3. Semester EBA/EFZ (Mitte Aug-Jan)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endParaRPr lang="de-CH" sz="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üK3a          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Tag Zoom / Juni / 4. Semester EFZ (Feb-Juni)</a:t>
            </a:r>
            <a:endParaRPr lang="de-CH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üK3b</a:t>
            </a:r>
            <a:r>
              <a:rPr lang="de-CH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 Tage Präsenz Unterricht / Oktober / 5. Semester EFZ (Mitte Aug-Jan)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endParaRPr lang="de-CH" sz="2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dirty="0">
                <a:cs typeface="Times New Roman" panose="02020603050405020304" pitchFamily="18" charset="0"/>
              </a:rPr>
              <a:t>Jeweils 10 Lektionen pro Tag.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endParaRPr lang="de-CH" sz="2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Die Vorbereitung auf die praktische Prüfung wird künftig nicht mehr während des </a:t>
            </a:r>
            <a:r>
              <a:rPr lang="de-CH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üK's</a:t>
            </a:r>
            <a:r>
              <a:rPr lang="de-CH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stattfinden.</a:t>
            </a:r>
            <a:endParaRPr lang="de-CH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311140" algn="r"/>
              </a:tabLst>
            </a:pPr>
            <a:endParaRPr lang="de-CH" dirty="0"/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13E48478-0932-E625-DD21-1258B6608960}"/>
              </a:ext>
            </a:extLst>
          </p:cNvPr>
          <p:cNvGrpSpPr>
            <a:grpSpLocks/>
          </p:cNvGrpSpPr>
          <p:nvPr/>
        </p:nvGrpSpPr>
        <p:grpSpPr bwMode="auto">
          <a:xfrm>
            <a:off x="1582162" y="203398"/>
            <a:ext cx="9028473" cy="1142581"/>
            <a:chOff x="1103" y="340"/>
            <a:chExt cx="9230" cy="122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D4DF3AD-5C0B-25E3-77C2-1828FCBF78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340"/>
              <a:ext cx="6219" cy="1224"/>
              <a:chOff x="2938" y="337"/>
              <a:chExt cx="6219" cy="1224"/>
            </a:xfrm>
          </p:grpSpPr>
          <p:pic>
            <p:nvPicPr>
              <p:cNvPr id="7" name="Bild 1" descr="VSSD_Logo_red_3-sprachig_NEU_web">
                <a:extLst>
                  <a:ext uri="{FF2B5EF4-FFF2-40B4-BE49-F238E27FC236}">
                    <a16:creationId xmlns:a16="http://schemas.microsoft.com/office/drawing/2014/main" id="{9CB64E70-3AD8-BCC8-1E23-FFDDAD63E4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5" y="337"/>
                <a:ext cx="5565" cy="7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 Box 4">
                <a:extLst>
                  <a:ext uri="{FF2B5EF4-FFF2-40B4-BE49-F238E27FC236}">
                    <a16:creationId xmlns:a16="http://schemas.microsoft.com/office/drawing/2014/main" id="{79AB7668-2D93-585E-5531-BC650EA964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8" y="1122"/>
                <a:ext cx="6219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800" b="1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Geschäftsstelle</a:t>
                </a:r>
                <a:r>
                  <a:rPr kumimoji="0" lang="de-DE" altLang="de-DE" sz="800" b="0" i="0" u="none" strike="noStrike" cap="none" normalizeH="0" baseline="0" dirty="0">
                    <a:ln>
                      <a:noFill/>
                    </a:ln>
                    <a:solidFill>
                      <a:srgbClr val="80808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│ Paradiesgasse 7 │ CH 7000 Chur │ T +41 31 381 66 11 │ F +41 31 381 66 14 │ info@vssd.ch │ www.vssd.ch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Line 2">
              <a:extLst>
                <a:ext uri="{FF2B5EF4-FFF2-40B4-BE49-F238E27FC236}">
                  <a16:creationId xmlns:a16="http://schemas.microsoft.com/office/drawing/2014/main" id="{CA59D8E1-4342-F576-D1CD-65A276F0F9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5718" y="-3114"/>
              <a:ext cx="0" cy="923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176961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1142</Words>
  <Application>Microsoft Office PowerPoint</Application>
  <PresentationFormat>Breitbild</PresentationFormat>
  <Paragraphs>124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Francesca Gysin</dc:creator>
  <cp:lastModifiedBy>Martin Detterbeck</cp:lastModifiedBy>
  <cp:revision>4</cp:revision>
  <dcterms:created xsi:type="dcterms:W3CDTF">2022-05-03T16:22:20Z</dcterms:created>
  <dcterms:modified xsi:type="dcterms:W3CDTF">2022-06-10T09:05:14Z</dcterms:modified>
</cp:coreProperties>
</file>