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292" r:id="rId3"/>
    <p:sldId id="28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431"/>
    <a:srgbClr val="485156"/>
    <a:srgbClr val="36A9E1"/>
    <a:srgbClr val="FFFFFF"/>
    <a:srgbClr val="6D3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327"/>
  </p:normalViewPr>
  <p:slideViewPr>
    <p:cSldViewPr snapToGrid="0" snapToObjects="1" showGuides="1">
      <p:cViewPr varScale="1">
        <p:scale>
          <a:sx n="97" d="100"/>
          <a:sy n="97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6" d="100"/>
          <a:sy n="136" d="100"/>
        </p:scale>
        <p:origin x="27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0FA9B42B-95F2-7F4F-A014-083A838B0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9425" y="360000"/>
            <a:ext cx="309562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BEC117BF-060C-8C4A-80B7-8C44E0A1B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2043" y="360000"/>
            <a:ext cx="250129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034627D-A72F-EC42-8270-06C6043433CC}" type="datetimeFigureOut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12.07.2022</a:t>
            </a:fld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CBD5A6FB-720A-F847-8CFC-4B56B334D4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25" y="8676000"/>
            <a:ext cx="309562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8572034-52B5-4144-BF41-E0DF8896B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77279" y="8676000"/>
            <a:ext cx="250129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4C424E31-3554-8248-9451-CB9A66087762}" type="slidenum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Kopfzeilenplatzhalter 1">
            <a:extLst>
              <a:ext uri="{FF2B5EF4-FFF2-40B4-BE49-F238E27FC236}">
                <a16:creationId xmlns:a16="http://schemas.microsoft.com/office/drawing/2014/main" id="{90DBC9A6-7375-D34D-892A-3124F5372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95326" y="360000"/>
            <a:ext cx="309562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026E358-3AE5-4144-848F-1324152E6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5047" y="360000"/>
            <a:ext cx="2152391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034627D-A72F-EC42-8270-06C6043433CC}" type="datetimeFigureOut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12.07.2022</a:t>
            </a:fld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942C5033-E851-9048-8407-B7AF4A21F4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95326" y="8676000"/>
            <a:ext cx="309562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0F70662B-D66E-E04B-BD23-E478815DD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15047" y="8676000"/>
            <a:ext cx="2147627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4C424E31-3554-8248-9451-CB9A66087762}" type="slidenum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3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indent="-276225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indent="-552450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indent="-836613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indent="-1112838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8CAF3D-C2AD-714E-94B4-C7DE3B557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0600" y="0"/>
            <a:ext cx="2311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7992D88-B7DA-3B49-BBBD-81F98921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16" b="20855"/>
          <a:stretch/>
        </p:blipFill>
        <p:spPr>
          <a:xfrm>
            <a:off x="7844400" y="2556000"/>
            <a:ext cx="4347600" cy="430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DDEAA94-1600-444E-9563-6F5662300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237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533737E-30E4-AD44-8104-C32014975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47899784-3594-F04D-B8D3-3E661D84F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631B03-B551-0D45-B5CA-332442AB47D8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44CCBA8-DB14-CB4A-8CD8-AAA68655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75" b="20914"/>
          <a:stretch/>
        </p:blipFill>
        <p:spPr>
          <a:xfrm>
            <a:off x="7844400" y="2556000"/>
            <a:ext cx="4347600" cy="430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46D74F-9BB9-D944-AE17-76C6443943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364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1E0044D-28DA-0B45-A6F1-5B21C0D0B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07C3497-C083-E14A-90C0-B113D1B00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81ACB8-0E6E-D148-9B15-1703C9F31C71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13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EEB-BE34-0C40-8CA5-4B95E41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4F4580-B647-3245-8CA0-08BEBDE8B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468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4AB8352-EB11-4547-BDAB-847C235E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64F8FA-C1AE-CF41-988F-8F5FA14A3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A46B393-EF92-2F4E-B737-23586E11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8218488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6867EA-9BAB-7747-AC59-3E21BB624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8AE2C1DF-B301-4B4F-B9EF-2B3205F53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542331-F1A6-3D41-AAE1-BF7210185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1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42BBE-FB52-354B-9D94-011D529F3CD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1224000"/>
            <a:ext cx="8218799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93AE035-A134-574E-9D40-7FA3B73AF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567F815-B185-E345-AFD5-F1DD590DF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035D5A-E309-EF41-A77E-DFBC5C79F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760EDDA-A5AF-DA41-A51A-18D8507E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A627476-CA4D-0643-923F-0D2CD366B8B7}"/>
              </a:ext>
            </a:extLst>
          </p:cNvPr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720000" y="1224000"/>
            <a:ext cx="11113200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7DF42BB-A6C7-3D42-BB27-31726F71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656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4573CE-1713-1848-B45D-759E203B1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6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CC7192-F02B-8443-B5D1-8E4154858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189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E352A84-2852-BE42-8A87-5CC0E0B3E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778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E37F0F-D583-934F-95B5-60AF3AD64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5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EEB-BE34-0C40-8CA5-4B95E41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4F4580-B647-3245-8CA0-08BEBDE8B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468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CA7917D-436B-F847-A934-9F746A59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60A5EF-39BF-1642-BAD0-9F5A78A53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9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E618879-04EB-7C45-947A-F06322354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959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67963A-1071-884E-9548-8B13854A0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EEB-BE34-0C40-8CA5-4B95E41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4F4580-B647-3245-8CA0-08BEBDE8B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468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CA7917D-436B-F847-A934-9F746A59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60A5EF-39BF-1642-BAD0-9F5A78A53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A46B393-EF92-2F4E-B737-23586E11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8218488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B2D765D-2B33-6947-9582-651C76B44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E9A849-B0FC-4440-82DF-7D2B6D60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56CEE9-61BC-2842-A815-DBC72AE9B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42BBE-FB52-354B-9D94-011D529F3CD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1224000"/>
            <a:ext cx="8218799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22B2939-E6B7-C04B-B237-C2BC1BC2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5B03A29-90B4-8048-91D9-CC9A8B34A8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53D063-66B2-AB47-B6AC-B201D814E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760EDDA-A5AF-DA41-A51A-18D8507E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A627476-CA4D-0643-923F-0D2CD366B8B7}"/>
              </a:ext>
            </a:extLst>
          </p:cNvPr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720000" y="1224000"/>
            <a:ext cx="11113200" cy="5364000"/>
          </a:xfrm>
          <a:prstGeom prst="rect">
            <a:avLst/>
          </a:prstGeom>
          <a:solidFill>
            <a:srgbClr val="485156">
              <a:alpha val="14902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68714AC-A76D-5C4A-A8BF-686F57BC6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906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E46B3B-AF10-A04D-B6B3-315DB944C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C3F023-A141-4040-BFFE-88291F6096DD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AB76F4-D750-6343-99E0-C5B0A1339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34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3143DD-FEA8-714F-B8BD-46019A4C4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BF944C-7AB3-D240-8B57-09A99F2971DC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B3BAB6-287D-DD43-92A5-0C2B7F68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D94192-7098-4B4C-968B-A203663E5E79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1259E-DE5D-3645-9E2F-1E4C3539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F8FA1-C7A5-FF4F-B4C7-4A6AA1B9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77D630-9D36-504F-B125-381ACF079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60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Symbol" pitchFamily="2" charset="2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975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1259E-DE5D-3645-9E2F-1E4C3539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F8FA1-C7A5-FF4F-B4C7-4A6AA1B9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D5A60D-7D02-E94F-AEC7-7CD2FC3AE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4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6" r:id="rId3"/>
    <p:sldLayoutId id="2147483665" r:id="rId4"/>
    <p:sldLayoutId id="2147483663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Symbol" pitchFamily="2" charset="2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975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A80EF-2BB6-CAA3-3086-0E7BA506C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Block 1: Die betriebliche Ausbildung)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CEC06-9A1A-FA2C-1CE6-1A103AF22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Erfolgsfaktoren und Umsetzungsinstrumente</a:t>
            </a:r>
          </a:p>
        </p:txBody>
      </p:sp>
    </p:spTree>
    <p:extLst>
      <p:ext uri="{BB962C8B-B14F-4D97-AF65-F5344CB8AC3E}">
        <p14:creationId xmlns:p14="http://schemas.microsoft.com/office/powerpoint/2010/main" val="137451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85960-9A90-BDFF-C3BA-EA6C36B27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Die Erfolgsfaktoren der betrieblichen Ausbildung</a:t>
            </a:r>
          </a:p>
        </p:txBody>
      </p:sp>
    </p:spTree>
    <p:extLst>
      <p:ext uri="{BB962C8B-B14F-4D97-AF65-F5344CB8AC3E}">
        <p14:creationId xmlns:p14="http://schemas.microsoft.com/office/powerpoint/2010/main" val="32340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0294B-465B-36B5-89BB-C450DD71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Entwicklungsprozesse begleiten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FCE8AD-BBBB-07A1-6346-785009253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Klare Praxisaufträge erteilen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Instruktion on </a:t>
            </a:r>
            <a:r>
              <a:rPr lang="de-CH" dirty="0" err="1"/>
              <a:t>the</a:t>
            </a:r>
            <a:r>
              <a:rPr lang="de-CH" dirty="0"/>
              <a:t> Job nach Bedarf vorsehen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Demonstration der Handlungen nach Bedarf vorsehen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Genügend Anwendungsfelder zum Aufbau von Routine bereitstellen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Umsetzung aktiv begleiten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Reflexion der gemachten Erfahrungen anregen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Regelmässige Rückmeldungen auf die praktische Umsetzung geben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Rückmeldung auf die übergeordnete Kompetenzentwicklung geben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221F1-42FB-3475-6047-C0334C0E5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321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0294B-465B-36B5-89BB-C450DD71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Entwicklungsprozesse beurteilen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FCE8AD-BBBB-07A1-6346-785009253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Selbst- und Fremdeinschätzungen vornehmen als Basis für das Beurteilungsgespräch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Einschätzungen auf Basis von bekannten Kriterien geben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Hilfsmittel = Kompetenzraster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Ableiten von Stärken/Begabungen und Schwächen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Einschätzung der Arbeitshaltung, Motivation, Leistungsfähigkeit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Definition von Massnahmen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Dokumentation im Bildungsbericht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221F1-42FB-3475-6047-C0334C0E5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475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A3F51-46E3-54E7-3A79-4F886482E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Die Rollen der Berufsbildner/innen</a:t>
            </a:r>
          </a:p>
        </p:txBody>
      </p:sp>
    </p:spTree>
    <p:extLst>
      <p:ext uri="{BB962C8B-B14F-4D97-AF65-F5344CB8AC3E}">
        <p14:creationId xmlns:p14="http://schemas.microsoft.com/office/powerpoint/2010/main" val="273850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7EF4D-FFF1-8DD4-DD0B-95FF90C0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Rollen der Berufsbildner/innen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C94154-132C-29DC-5FD3-835DDF09A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51EF47-C93F-BE7A-9CF0-6A98918F7E57}"/>
              </a:ext>
            </a:extLst>
          </p:cNvPr>
          <p:cNvSpPr/>
          <p:nvPr/>
        </p:nvSpPr>
        <p:spPr>
          <a:xfrm>
            <a:off x="643975" y="2295131"/>
            <a:ext cx="3716447" cy="143203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b="1" dirty="0">
                <a:solidFill>
                  <a:srgbClr val="E73431"/>
                </a:solidFill>
              </a:rPr>
              <a:t>Vorbild</a:t>
            </a:r>
          </a:p>
          <a:p>
            <a:r>
              <a:rPr lang="de-CH" dirty="0">
                <a:solidFill>
                  <a:schemeClr val="tx1"/>
                </a:solidFill>
              </a:rPr>
              <a:t>Die Berufsbildner/innen agieren als Vorbild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9893BE8-6314-67BB-CAEB-DD8D4CBB6A5D}"/>
              </a:ext>
            </a:extLst>
          </p:cNvPr>
          <p:cNvCxnSpPr/>
          <p:nvPr/>
        </p:nvCxnSpPr>
        <p:spPr>
          <a:xfrm>
            <a:off x="733346" y="2223106"/>
            <a:ext cx="392490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27388C82-AEA4-89B4-172B-628BDA767576}"/>
              </a:ext>
            </a:extLst>
          </p:cNvPr>
          <p:cNvSpPr/>
          <p:nvPr/>
        </p:nvSpPr>
        <p:spPr>
          <a:xfrm>
            <a:off x="7514986" y="1229262"/>
            <a:ext cx="3716447" cy="143203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b="1" dirty="0">
                <a:solidFill>
                  <a:srgbClr val="36A9E1"/>
                </a:solidFill>
              </a:rPr>
              <a:t>Coach</a:t>
            </a:r>
          </a:p>
          <a:p>
            <a:r>
              <a:rPr lang="de-CH" dirty="0">
                <a:solidFill>
                  <a:schemeClr val="tx1"/>
                </a:solidFill>
              </a:rPr>
              <a:t>Die Berufsbildner/innen unterstützen die Lernenden im Lernprozess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B0F35B6-4F9C-6295-1099-97D33DF9F466}"/>
              </a:ext>
            </a:extLst>
          </p:cNvPr>
          <p:cNvCxnSpPr>
            <a:cxnSpLocks/>
          </p:cNvCxnSpPr>
          <p:nvPr/>
        </p:nvCxnSpPr>
        <p:spPr>
          <a:xfrm>
            <a:off x="5547649" y="3617769"/>
            <a:ext cx="1270081" cy="0"/>
          </a:xfrm>
          <a:prstGeom prst="line">
            <a:avLst/>
          </a:prstGeom>
          <a:ln w="34925">
            <a:solidFill>
              <a:srgbClr val="6D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3415082-3991-354C-376B-5690FBC5999B}"/>
              </a:ext>
            </a:extLst>
          </p:cNvPr>
          <p:cNvCxnSpPr>
            <a:cxnSpLocks/>
          </p:cNvCxnSpPr>
          <p:nvPr/>
        </p:nvCxnSpPr>
        <p:spPr>
          <a:xfrm>
            <a:off x="5448302" y="1859887"/>
            <a:ext cx="1962454" cy="0"/>
          </a:xfrm>
          <a:prstGeom prst="line">
            <a:avLst/>
          </a:prstGeom>
          <a:ln w="34925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4B681C89-462B-7A61-47AB-A37AB058AAEC}"/>
              </a:ext>
            </a:extLst>
          </p:cNvPr>
          <p:cNvSpPr/>
          <p:nvPr/>
        </p:nvSpPr>
        <p:spPr>
          <a:xfrm>
            <a:off x="6961165" y="3617770"/>
            <a:ext cx="3620498" cy="1504058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b="1" dirty="0">
                <a:solidFill>
                  <a:srgbClr val="6D3E46"/>
                </a:solidFill>
              </a:rPr>
              <a:t>Expert/in</a:t>
            </a:r>
          </a:p>
          <a:p>
            <a:r>
              <a:rPr lang="de-CH" dirty="0">
                <a:solidFill>
                  <a:schemeClr val="tx1"/>
                </a:solidFill>
              </a:rPr>
              <a:t>Die Berufsbildner/innen bringen gezielt ihr Fachwissen ein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B4E9780-95A9-5DCD-18B7-00FDFF7B01B3}"/>
              </a:ext>
            </a:extLst>
          </p:cNvPr>
          <p:cNvCxnSpPr>
            <a:cxnSpLocks/>
          </p:cNvCxnSpPr>
          <p:nvPr/>
        </p:nvCxnSpPr>
        <p:spPr>
          <a:xfrm flipV="1">
            <a:off x="6808205" y="3603482"/>
            <a:ext cx="0" cy="599435"/>
          </a:xfrm>
          <a:prstGeom prst="line">
            <a:avLst/>
          </a:prstGeom>
          <a:ln w="34925">
            <a:solidFill>
              <a:srgbClr val="6D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FE9D3B-258E-2B96-465C-371E271E8F20}"/>
              </a:ext>
            </a:extLst>
          </p:cNvPr>
          <p:cNvCxnSpPr>
            <a:cxnSpLocks/>
          </p:cNvCxnSpPr>
          <p:nvPr/>
        </p:nvCxnSpPr>
        <p:spPr>
          <a:xfrm flipV="1">
            <a:off x="7398056" y="1218165"/>
            <a:ext cx="0" cy="648072"/>
          </a:xfrm>
          <a:prstGeom prst="line">
            <a:avLst/>
          </a:prstGeom>
          <a:ln w="34925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1E1B177-B905-40DE-37DA-46357E98FEF9}"/>
              </a:ext>
            </a:extLst>
          </p:cNvPr>
          <p:cNvCxnSpPr>
            <a:cxnSpLocks/>
          </p:cNvCxnSpPr>
          <p:nvPr/>
        </p:nvCxnSpPr>
        <p:spPr>
          <a:xfrm>
            <a:off x="7380263" y="1224515"/>
            <a:ext cx="2882643" cy="0"/>
          </a:xfrm>
          <a:prstGeom prst="line">
            <a:avLst/>
          </a:prstGeom>
          <a:ln w="34925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DBE24F3B-DF13-CD52-AC42-C2FEC67841A7}"/>
              </a:ext>
            </a:extLst>
          </p:cNvPr>
          <p:cNvSpPr/>
          <p:nvPr/>
        </p:nvSpPr>
        <p:spPr>
          <a:xfrm>
            <a:off x="4153434" y="1696341"/>
            <a:ext cx="2520863" cy="2520863"/>
          </a:xfrm>
          <a:prstGeom prst="ellipse">
            <a:avLst/>
          </a:prstGeom>
          <a:solidFill>
            <a:srgbClr val="48515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bg1"/>
                </a:solidFill>
                <a:latin typeface="+mj-lt"/>
              </a:rPr>
              <a:t>Rollen der Berufs-</a:t>
            </a:r>
            <a:br>
              <a:rPr lang="de-CH" sz="2000" dirty="0">
                <a:solidFill>
                  <a:schemeClr val="bg1"/>
                </a:solidFill>
                <a:latin typeface="+mj-lt"/>
              </a:rPr>
            </a:br>
            <a:r>
              <a:rPr lang="de-CH" sz="2000" dirty="0" err="1">
                <a:solidFill>
                  <a:schemeClr val="bg1"/>
                </a:solidFill>
                <a:latin typeface="+mj-lt"/>
              </a:rPr>
              <a:t>bildner</a:t>
            </a:r>
            <a:r>
              <a:rPr lang="de-CH" sz="2000" dirty="0">
                <a:solidFill>
                  <a:schemeClr val="bg1"/>
                </a:solidFill>
                <a:latin typeface="+mj-lt"/>
              </a:rPr>
              <a:t>/innen</a:t>
            </a:r>
          </a:p>
        </p:txBody>
      </p:sp>
    </p:spTree>
    <p:extLst>
      <p:ext uri="{BB962C8B-B14F-4D97-AF65-F5344CB8AC3E}">
        <p14:creationId xmlns:p14="http://schemas.microsoft.com/office/powerpoint/2010/main" val="113270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9EDEF-17CE-BE49-8660-2CE182B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Umsetzungsinstrumente auf Konvink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382E12-4018-F94E-9222-4B51410F4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46BF4B-1C5C-EF1B-09CE-7C98276523ED}"/>
              </a:ext>
            </a:extLst>
          </p:cNvPr>
          <p:cNvSpPr txBox="1"/>
          <p:nvPr/>
        </p:nvSpPr>
        <p:spPr>
          <a:xfrm>
            <a:off x="720000" y="1278618"/>
            <a:ext cx="9999136" cy="2520000"/>
          </a:xfrm>
          <a:prstGeom prst="rect">
            <a:avLst/>
          </a:prstGeom>
          <a:solidFill>
            <a:srgbClr val="E6342A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Beurteilung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0CB18D-30FC-CF83-71AE-1EEE60DE37E5}"/>
              </a:ext>
            </a:extLst>
          </p:cNvPr>
          <p:cNvSpPr txBox="1"/>
          <p:nvPr/>
        </p:nvSpPr>
        <p:spPr>
          <a:xfrm>
            <a:off x="821599" y="1649769"/>
            <a:ext cx="9772459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CH"/>
            </a:defPPr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sz="105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Pro Lehrjahr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1CAC97-C21E-093C-1732-9A84E573EECC}"/>
              </a:ext>
            </a:extLst>
          </p:cNvPr>
          <p:cNvSpPr txBox="1"/>
          <p:nvPr/>
        </p:nvSpPr>
        <p:spPr>
          <a:xfrm>
            <a:off x="821599" y="2699917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B87DE1-68E2-FF79-1593-686CCA64970D}"/>
              </a:ext>
            </a:extLst>
          </p:cNvPr>
          <p:cNvSpPr txBox="1"/>
          <p:nvPr/>
        </p:nvSpPr>
        <p:spPr>
          <a:xfrm>
            <a:off x="719999" y="3930071"/>
            <a:ext cx="9999135" cy="2556000"/>
          </a:xfrm>
          <a:prstGeom prst="rect">
            <a:avLst/>
          </a:prstGeom>
          <a:solidFill>
            <a:srgbClr val="36A9E1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Entwicklung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E8FFB8-D3CC-B868-D4FB-28809D7B561A}"/>
              </a:ext>
            </a:extLst>
          </p:cNvPr>
          <p:cNvSpPr txBox="1"/>
          <p:nvPr/>
        </p:nvSpPr>
        <p:spPr>
          <a:xfrm>
            <a:off x="821600" y="43457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932C7B-4014-9A53-5FB3-92EF885365A0}"/>
              </a:ext>
            </a:extLst>
          </p:cNvPr>
          <p:cNvSpPr txBox="1"/>
          <p:nvPr/>
        </p:nvSpPr>
        <p:spPr>
          <a:xfrm>
            <a:off x="821599" y="53924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Laufend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FACA642-DF55-2B26-4995-C8F813D2E162}"/>
              </a:ext>
            </a:extLst>
          </p:cNvPr>
          <p:cNvGrpSpPr/>
          <p:nvPr/>
        </p:nvGrpSpPr>
        <p:grpSpPr>
          <a:xfrm>
            <a:off x="4590441" y="3328506"/>
            <a:ext cx="1908150" cy="962748"/>
            <a:chOff x="4979938" y="3295771"/>
            <a:chExt cx="1908150" cy="962748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BA962B78-1E1E-D5C6-136D-E10C1BCF9A16}"/>
                </a:ext>
              </a:extLst>
            </p:cNvPr>
            <p:cNvSpPr/>
            <p:nvPr/>
          </p:nvSpPr>
          <p:spPr>
            <a:xfrm rot="5400000">
              <a:off x="4988770" y="3309464"/>
              <a:ext cx="940223" cy="957887"/>
            </a:xfrm>
            <a:prstGeom prst="rightArrow">
              <a:avLst/>
            </a:prstGeom>
            <a:solidFill>
              <a:srgbClr val="E634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B27D1E32-5044-2DD6-9949-01AD76DB18D9}"/>
                </a:ext>
              </a:extLst>
            </p:cNvPr>
            <p:cNvSpPr/>
            <p:nvPr/>
          </p:nvSpPr>
          <p:spPr>
            <a:xfrm rot="16200000">
              <a:off x="5939033" y="3286939"/>
              <a:ext cx="940223" cy="957887"/>
            </a:xfrm>
            <a:prstGeom prst="rightArrow">
              <a:avLst/>
            </a:prstGeom>
            <a:solidFill>
              <a:srgbClr val="9BD4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D53A03DB-1FE3-9A58-B8F7-A1EC00AC16B5}"/>
              </a:ext>
            </a:extLst>
          </p:cNvPr>
          <p:cNvSpPr/>
          <p:nvPr/>
        </p:nvSpPr>
        <p:spPr>
          <a:xfrm>
            <a:off x="4410516" y="1684665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Erfahrungsnote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C9F8E85-BD59-0EE2-D6BF-8219E2D8F362}"/>
              </a:ext>
            </a:extLst>
          </p:cNvPr>
          <p:cNvSpPr txBox="1"/>
          <p:nvPr/>
        </p:nvSpPr>
        <p:spPr>
          <a:xfrm>
            <a:off x="4401656" y="2042702"/>
            <a:ext cx="2283456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0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Ergebnis aus Qualifikationsgesprächen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DDA971-91B0-054B-0C7E-C689ABF00CA1}"/>
              </a:ext>
            </a:extLst>
          </p:cNvPr>
          <p:cNvSpPr txBox="1"/>
          <p:nvPr/>
        </p:nvSpPr>
        <p:spPr>
          <a:xfrm>
            <a:off x="2070161" y="3107656"/>
            <a:ext cx="2255584" cy="50402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Qualifikationsgespräch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0E6DC1D-98D4-A698-1B07-067FE92B284A}"/>
              </a:ext>
            </a:extLst>
          </p:cNvPr>
          <p:cNvSpPr txBox="1"/>
          <p:nvPr/>
        </p:nvSpPr>
        <p:spPr>
          <a:xfrm>
            <a:off x="2070162" y="2749103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Zwischenfazit / Zielformulierung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EE86D2-409B-33FE-7D34-1B4C21B5B53E}"/>
              </a:ext>
            </a:extLst>
          </p:cNvPr>
          <p:cNvSpPr txBox="1"/>
          <p:nvPr/>
        </p:nvSpPr>
        <p:spPr>
          <a:xfrm rot="16200000">
            <a:off x="7886091" y="3692233"/>
            <a:ext cx="4959468" cy="28802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Lerndokumentation führen (Persönliches Portfolio)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B65679-E48D-2B46-CD32-EB2BAF6E46E9}"/>
              </a:ext>
            </a:extLst>
          </p:cNvPr>
          <p:cNvSpPr txBox="1"/>
          <p:nvPr/>
        </p:nvSpPr>
        <p:spPr>
          <a:xfrm rot="16200000">
            <a:off x="8950717" y="5231609"/>
            <a:ext cx="1880706" cy="28802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Ausbildung planen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6A51C7CF-418D-6B5D-735B-7FC9C5D4F6D4}"/>
              </a:ext>
            </a:extLst>
          </p:cNvPr>
          <p:cNvCxnSpPr>
            <a:cxnSpLocks/>
            <a:stCxn id="17" idx="0"/>
            <a:endCxn id="14" idx="1"/>
          </p:cNvCxnSpPr>
          <p:nvPr/>
        </p:nvCxnSpPr>
        <p:spPr>
          <a:xfrm rot="5400000" flipH="1" flipV="1">
            <a:off x="3365120" y="1703707"/>
            <a:ext cx="884438" cy="1206354"/>
          </a:xfrm>
          <a:prstGeom prst="bentConnector2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F13ADAA8-D11E-9FFE-47CD-D6B5424BD8F3}"/>
              </a:ext>
            </a:extLst>
          </p:cNvPr>
          <p:cNvSpPr/>
          <p:nvPr/>
        </p:nvSpPr>
        <p:spPr>
          <a:xfrm>
            <a:off x="2070162" y="3667226"/>
            <a:ext cx="2255582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Einschätzung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2546DF6-3AFD-5081-35FA-B2D47800A893}"/>
              </a:ext>
            </a:extLst>
          </p:cNvPr>
          <p:cNvSpPr txBox="1"/>
          <p:nvPr/>
        </p:nvSpPr>
        <p:spPr>
          <a:xfrm>
            <a:off x="2070160" y="4012039"/>
            <a:ext cx="2255584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Selbst- und Fremdeinschätzung der Kompetenzentwicklung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37D043-13B7-7A64-880E-EA9A5A595741}"/>
              </a:ext>
            </a:extLst>
          </p:cNvPr>
          <p:cNvSpPr/>
          <p:nvPr/>
        </p:nvSpPr>
        <p:spPr>
          <a:xfrm>
            <a:off x="7026861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Auftragserteilung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BBAFC76-E5FB-A8AA-425F-C9D1A6AC14A1}"/>
              </a:ext>
            </a:extLst>
          </p:cNvPr>
          <p:cNvSpPr/>
          <p:nvPr/>
        </p:nvSpPr>
        <p:spPr>
          <a:xfrm>
            <a:off x="2070162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Rückmeldung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2C6F84E-AD9A-4E83-F95D-9A50EC3E1119}"/>
              </a:ext>
            </a:extLst>
          </p:cNvPr>
          <p:cNvSpPr/>
          <p:nvPr/>
        </p:nvSpPr>
        <p:spPr>
          <a:xfrm>
            <a:off x="4420035" y="590210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Umsetzung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CEE0655-C2F6-3C3C-1D0F-BA1083C73C66}"/>
              </a:ext>
            </a:extLst>
          </p:cNvPr>
          <p:cNvSpPr txBox="1"/>
          <p:nvPr/>
        </p:nvSpPr>
        <p:spPr>
          <a:xfrm>
            <a:off x="7026861" y="5834420"/>
            <a:ext cx="2268000" cy="5040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Praxisauftrag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F6B6070-93CF-9A8A-E59D-E089F343B51D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3197952" y="4552023"/>
            <a:ext cx="6210" cy="922397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06CBDED-B260-B820-F5E3-FD1FFAA9CB45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4338162" y="5654420"/>
            <a:ext cx="2688699" cy="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DD6B44-EBD1-B047-E28C-243DCE9851EA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6688035" y="6082100"/>
            <a:ext cx="338826" cy="432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59FFAF4F-6324-6ECF-51E2-B92EE9966298}"/>
              </a:ext>
            </a:extLst>
          </p:cNvPr>
          <p:cNvCxnSpPr>
            <a:cxnSpLocks/>
            <a:stCxn id="25" idx="1"/>
            <a:endCxn id="24" idx="2"/>
          </p:cNvCxnSpPr>
          <p:nvPr/>
        </p:nvCxnSpPr>
        <p:spPr>
          <a:xfrm rot="10800000">
            <a:off x="3204163" y="5834420"/>
            <a:ext cx="1215873" cy="247680"/>
          </a:xfrm>
          <a:prstGeom prst="bentConnector2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Inhaltsplatzhalter 107" descr="Ein Bild, das Spielzeug, Puppe, Essen, Zeichnung enthält.&#10;&#10;Automatisch generierte Beschreibung">
            <a:extLst>
              <a:ext uri="{FF2B5EF4-FFF2-40B4-BE49-F238E27FC236}">
                <a16:creationId xmlns:a16="http://schemas.microsoft.com/office/drawing/2014/main" id="{D724A0D1-7ED8-83C5-5160-A950668D8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24" y="3966192"/>
            <a:ext cx="2016222" cy="1430782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3EC2E67D-B3C9-9258-2935-384044DF1A97}"/>
              </a:ext>
            </a:extLst>
          </p:cNvPr>
          <p:cNvSpPr/>
          <p:nvPr/>
        </p:nvSpPr>
        <p:spPr>
          <a:xfrm>
            <a:off x="1421146" y="2174604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BDS-Leitfaden</a:t>
            </a:r>
          </a:p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Qualifikations-gespräch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A1686BD-1135-2287-B41E-80EAECB42A23}"/>
              </a:ext>
            </a:extLst>
          </p:cNvPr>
          <p:cNvSpPr/>
          <p:nvPr/>
        </p:nvSpPr>
        <p:spPr>
          <a:xfrm>
            <a:off x="3355530" y="4488660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BDS-Kompetenz-raster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209BB01-9B29-13C0-1272-6573AF71442C}"/>
              </a:ext>
            </a:extLst>
          </p:cNvPr>
          <p:cNvSpPr/>
          <p:nvPr/>
        </p:nvSpPr>
        <p:spPr>
          <a:xfrm>
            <a:off x="8479239" y="2141195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</a:t>
            </a:r>
          </a:p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Lern-dokumentation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EE2152F-DEA0-247F-8A24-7B5901C484E7}"/>
              </a:ext>
            </a:extLst>
          </p:cNvPr>
          <p:cNvSpPr/>
          <p:nvPr/>
        </p:nvSpPr>
        <p:spPr>
          <a:xfrm>
            <a:off x="5998661" y="1201983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0" i="0" u="none" strike="noStrike" kern="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 panose="020F0302020204030204" pitchFamily="34" charset="0"/>
              </a:rPr>
              <a:t>BDS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0" i="0" u="none" strike="noStrike" kern="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 panose="020F0302020204030204" pitchFamily="34" charset="0"/>
              </a:rPr>
              <a:t>Beurteilungs-instrument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EB889FA-ABC2-B199-DA24-0D9292E93316}"/>
              </a:ext>
            </a:extLst>
          </p:cNvPr>
          <p:cNvSpPr/>
          <p:nvPr/>
        </p:nvSpPr>
        <p:spPr>
          <a:xfrm>
            <a:off x="5927807" y="4915698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Praxisauftrag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8611D94-455A-0C22-A2D8-2CE43CF6CC43}"/>
              </a:ext>
            </a:extLst>
          </p:cNvPr>
          <p:cNvSpPr/>
          <p:nvPr/>
        </p:nvSpPr>
        <p:spPr>
          <a:xfrm>
            <a:off x="4169503" y="2830071"/>
            <a:ext cx="1555844" cy="6220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6A9E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CH" sz="1050" kern="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BDS-Bildungsbericht</a:t>
            </a:r>
          </a:p>
        </p:txBody>
      </p:sp>
    </p:spTree>
    <p:extLst>
      <p:ext uri="{BB962C8B-B14F-4D97-AF65-F5344CB8AC3E}">
        <p14:creationId xmlns:p14="http://schemas.microsoft.com/office/powerpoint/2010/main" val="1935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9EDEF-17CE-BE49-8660-2CE182B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betriebliche Ausbildungssystem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382E12-4018-F94E-9222-4B51410F4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46BF4B-1C5C-EF1B-09CE-7C98276523ED}"/>
              </a:ext>
            </a:extLst>
          </p:cNvPr>
          <p:cNvSpPr txBox="1"/>
          <p:nvPr/>
        </p:nvSpPr>
        <p:spPr>
          <a:xfrm>
            <a:off x="720000" y="1278618"/>
            <a:ext cx="9999136" cy="2520000"/>
          </a:xfrm>
          <a:prstGeom prst="rect">
            <a:avLst/>
          </a:prstGeom>
          <a:solidFill>
            <a:srgbClr val="E6342A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Beurteilung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0CB18D-30FC-CF83-71AE-1EEE60DE37E5}"/>
              </a:ext>
            </a:extLst>
          </p:cNvPr>
          <p:cNvSpPr txBox="1"/>
          <p:nvPr/>
        </p:nvSpPr>
        <p:spPr>
          <a:xfrm>
            <a:off x="821599" y="1649769"/>
            <a:ext cx="9772459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CH"/>
            </a:defPPr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sz="105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Pro Lehrjahr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1CAC97-C21E-093C-1732-9A84E573EECC}"/>
              </a:ext>
            </a:extLst>
          </p:cNvPr>
          <p:cNvSpPr txBox="1"/>
          <p:nvPr/>
        </p:nvSpPr>
        <p:spPr>
          <a:xfrm>
            <a:off x="821599" y="2699917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B87DE1-68E2-FF79-1593-686CCA64970D}"/>
              </a:ext>
            </a:extLst>
          </p:cNvPr>
          <p:cNvSpPr txBox="1"/>
          <p:nvPr/>
        </p:nvSpPr>
        <p:spPr>
          <a:xfrm>
            <a:off x="719999" y="3930071"/>
            <a:ext cx="9999135" cy="2556000"/>
          </a:xfrm>
          <a:prstGeom prst="rect">
            <a:avLst/>
          </a:prstGeom>
          <a:solidFill>
            <a:srgbClr val="36A9E1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Entwicklung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E8FFB8-D3CC-B868-D4FB-28809D7B561A}"/>
              </a:ext>
            </a:extLst>
          </p:cNvPr>
          <p:cNvSpPr txBox="1"/>
          <p:nvPr/>
        </p:nvSpPr>
        <p:spPr>
          <a:xfrm>
            <a:off x="821600" y="43457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932C7B-4014-9A53-5FB3-92EF885365A0}"/>
              </a:ext>
            </a:extLst>
          </p:cNvPr>
          <p:cNvSpPr txBox="1"/>
          <p:nvPr/>
        </p:nvSpPr>
        <p:spPr>
          <a:xfrm>
            <a:off x="821599" y="53924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Laufend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FACA642-DF55-2B26-4995-C8F813D2E162}"/>
              </a:ext>
            </a:extLst>
          </p:cNvPr>
          <p:cNvGrpSpPr/>
          <p:nvPr/>
        </p:nvGrpSpPr>
        <p:grpSpPr>
          <a:xfrm>
            <a:off x="4590441" y="3328506"/>
            <a:ext cx="1908150" cy="962748"/>
            <a:chOff x="4979938" y="3295771"/>
            <a:chExt cx="1908150" cy="962748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BA962B78-1E1E-D5C6-136D-E10C1BCF9A16}"/>
                </a:ext>
              </a:extLst>
            </p:cNvPr>
            <p:cNvSpPr/>
            <p:nvPr/>
          </p:nvSpPr>
          <p:spPr>
            <a:xfrm rot="5400000">
              <a:off x="4988770" y="3309464"/>
              <a:ext cx="940223" cy="957887"/>
            </a:xfrm>
            <a:prstGeom prst="rightArrow">
              <a:avLst/>
            </a:prstGeom>
            <a:solidFill>
              <a:srgbClr val="E634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B27D1E32-5044-2DD6-9949-01AD76DB18D9}"/>
                </a:ext>
              </a:extLst>
            </p:cNvPr>
            <p:cNvSpPr/>
            <p:nvPr/>
          </p:nvSpPr>
          <p:spPr>
            <a:xfrm rot="16200000">
              <a:off x="5939033" y="3286939"/>
              <a:ext cx="940223" cy="957887"/>
            </a:xfrm>
            <a:prstGeom prst="rightArrow">
              <a:avLst/>
            </a:prstGeom>
            <a:solidFill>
              <a:srgbClr val="9BD4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D53A03DB-1FE3-9A58-B8F7-A1EC00AC16B5}"/>
              </a:ext>
            </a:extLst>
          </p:cNvPr>
          <p:cNvSpPr/>
          <p:nvPr/>
        </p:nvSpPr>
        <p:spPr>
          <a:xfrm>
            <a:off x="4410516" y="1684665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Erfahrungsnote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C9F8E85-BD59-0EE2-D6BF-8219E2D8F362}"/>
              </a:ext>
            </a:extLst>
          </p:cNvPr>
          <p:cNvSpPr txBox="1"/>
          <p:nvPr/>
        </p:nvSpPr>
        <p:spPr>
          <a:xfrm>
            <a:off x="4401656" y="2042702"/>
            <a:ext cx="2283456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0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Ergebnis aus Qualifikationsgesprächen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DDA971-91B0-054B-0C7E-C689ABF00CA1}"/>
              </a:ext>
            </a:extLst>
          </p:cNvPr>
          <p:cNvSpPr txBox="1"/>
          <p:nvPr/>
        </p:nvSpPr>
        <p:spPr>
          <a:xfrm>
            <a:off x="2070161" y="3107656"/>
            <a:ext cx="2255584" cy="50402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Qualifikationsgespräch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0E6DC1D-98D4-A698-1B07-067FE92B284A}"/>
              </a:ext>
            </a:extLst>
          </p:cNvPr>
          <p:cNvSpPr txBox="1"/>
          <p:nvPr/>
        </p:nvSpPr>
        <p:spPr>
          <a:xfrm>
            <a:off x="2070162" y="2749103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Zwischenfazit / Zielformulierung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EE86D2-409B-33FE-7D34-1B4C21B5B53E}"/>
              </a:ext>
            </a:extLst>
          </p:cNvPr>
          <p:cNvSpPr txBox="1"/>
          <p:nvPr/>
        </p:nvSpPr>
        <p:spPr>
          <a:xfrm rot="16200000">
            <a:off x="7886091" y="3692233"/>
            <a:ext cx="4959468" cy="28802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Lerndokumentation führen (Persönliches Portfolio)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B65679-E48D-2B46-CD32-EB2BAF6E46E9}"/>
              </a:ext>
            </a:extLst>
          </p:cNvPr>
          <p:cNvSpPr txBox="1"/>
          <p:nvPr/>
        </p:nvSpPr>
        <p:spPr>
          <a:xfrm rot="16200000">
            <a:off x="8950717" y="5231609"/>
            <a:ext cx="1880706" cy="28802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Ausbildung planen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6A51C7CF-418D-6B5D-735B-7FC9C5D4F6D4}"/>
              </a:ext>
            </a:extLst>
          </p:cNvPr>
          <p:cNvCxnSpPr>
            <a:cxnSpLocks/>
            <a:stCxn id="17" idx="0"/>
            <a:endCxn id="14" idx="1"/>
          </p:cNvCxnSpPr>
          <p:nvPr/>
        </p:nvCxnSpPr>
        <p:spPr>
          <a:xfrm rot="5400000" flipH="1" flipV="1">
            <a:off x="3365120" y="1703707"/>
            <a:ext cx="884438" cy="1206354"/>
          </a:xfrm>
          <a:prstGeom prst="bentConnector2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F13ADAA8-D11E-9FFE-47CD-D6B5424BD8F3}"/>
              </a:ext>
            </a:extLst>
          </p:cNvPr>
          <p:cNvSpPr/>
          <p:nvPr/>
        </p:nvSpPr>
        <p:spPr>
          <a:xfrm>
            <a:off x="2070162" y="3667226"/>
            <a:ext cx="2255582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Einschätzung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2546DF6-3AFD-5081-35FA-B2D47800A893}"/>
              </a:ext>
            </a:extLst>
          </p:cNvPr>
          <p:cNvSpPr txBox="1"/>
          <p:nvPr/>
        </p:nvSpPr>
        <p:spPr>
          <a:xfrm>
            <a:off x="2070160" y="4012039"/>
            <a:ext cx="2255584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Selbst- und Fremdeinschätzung der Kompetenzentwicklung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37D043-13B7-7A64-880E-EA9A5A595741}"/>
              </a:ext>
            </a:extLst>
          </p:cNvPr>
          <p:cNvSpPr/>
          <p:nvPr/>
        </p:nvSpPr>
        <p:spPr>
          <a:xfrm>
            <a:off x="7026861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Auftragserteilung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BBAFC76-E5FB-A8AA-425F-C9D1A6AC14A1}"/>
              </a:ext>
            </a:extLst>
          </p:cNvPr>
          <p:cNvSpPr/>
          <p:nvPr/>
        </p:nvSpPr>
        <p:spPr>
          <a:xfrm>
            <a:off x="2070162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Rückmeldung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2C6F84E-AD9A-4E83-F95D-9A50EC3E1119}"/>
              </a:ext>
            </a:extLst>
          </p:cNvPr>
          <p:cNvSpPr/>
          <p:nvPr/>
        </p:nvSpPr>
        <p:spPr>
          <a:xfrm>
            <a:off x="4420035" y="590210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Umsetzung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CEE0655-C2F6-3C3C-1D0F-BA1083C73C66}"/>
              </a:ext>
            </a:extLst>
          </p:cNvPr>
          <p:cNvSpPr txBox="1"/>
          <p:nvPr/>
        </p:nvSpPr>
        <p:spPr>
          <a:xfrm>
            <a:off x="7026861" y="5834420"/>
            <a:ext cx="2268000" cy="5040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Praxisauftrag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F6B6070-93CF-9A8A-E59D-E089F343B51D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3197952" y="4552023"/>
            <a:ext cx="6210" cy="922397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06CBDED-B260-B820-F5E3-FD1FFAA9CB45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4338162" y="5654420"/>
            <a:ext cx="2688699" cy="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DD6B44-EBD1-B047-E28C-243DCE9851EA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6688035" y="6082100"/>
            <a:ext cx="338826" cy="432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59FFAF4F-6324-6ECF-51E2-B92EE9966298}"/>
              </a:ext>
            </a:extLst>
          </p:cNvPr>
          <p:cNvCxnSpPr>
            <a:cxnSpLocks/>
            <a:stCxn id="25" idx="1"/>
            <a:endCxn id="24" idx="2"/>
          </p:cNvCxnSpPr>
          <p:nvPr/>
        </p:nvCxnSpPr>
        <p:spPr>
          <a:xfrm rot="10800000">
            <a:off x="3204163" y="5834420"/>
            <a:ext cx="1215873" cy="247680"/>
          </a:xfrm>
          <a:prstGeom prst="bentConnector2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Inhaltsplatzhalter 107" descr="Ein Bild, das Spielzeug, Puppe, Essen, Zeichnung enthält.&#10;&#10;Automatisch generierte Beschreibung">
            <a:extLst>
              <a:ext uri="{FF2B5EF4-FFF2-40B4-BE49-F238E27FC236}">
                <a16:creationId xmlns:a16="http://schemas.microsoft.com/office/drawing/2014/main" id="{D724A0D1-7ED8-83C5-5160-A950668D8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24" y="3966192"/>
            <a:ext cx="2016222" cy="14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62D1C-457E-5A61-6F9D-0351B2C06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Anforderungen an die betriebliche Ausbildung</a:t>
            </a:r>
          </a:p>
        </p:txBody>
      </p:sp>
    </p:spTree>
    <p:extLst>
      <p:ext uri="{BB962C8B-B14F-4D97-AF65-F5344CB8AC3E}">
        <p14:creationId xmlns:p14="http://schemas.microsoft.com/office/powerpoint/2010/main" val="8689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0EC87-5709-DBF1-9A6F-822AAD56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Zielgrösse in der Grundbildung ist die Handlungskompetenz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81137B-3D37-DFED-8347-382F2A79B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644693"/>
            <a:ext cx="11113200" cy="4259270"/>
          </a:xfrm>
        </p:spPr>
        <p:txBody>
          <a:bodyPr/>
          <a:lstStyle/>
          <a:p>
            <a:pPr marL="0" indent="0">
              <a:buNone/>
            </a:pPr>
            <a:r>
              <a:rPr lang="de-CH" sz="1600" dirty="0"/>
              <a:t>Handlungskompetent ist, wer berufliche Aufgaben und Tätigkeiten eigeninitiativ, zielorientiert, fachgerecht und flexibel ausführt.</a:t>
            </a:r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r>
              <a:rPr lang="de-CH" sz="1600" dirty="0"/>
              <a:t>Quelle: Staatssekretariat für Bildung, Forschung und Innovation (2022)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A2A825-98E5-6D59-735F-93B15FC9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955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5498B-4C30-AB87-A87A-3D2DBDB4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Weg dahin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257BD9-E8D8-53A0-343A-EAA426573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0FB1FC-529A-3F9C-B820-CC1DF8921D9E}"/>
              </a:ext>
            </a:extLst>
          </p:cNvPr>
          <p:cNvSpPr/>
          <p:nvPr/>
        </p:nvSpPr>
        <p:spPr>
          <a:xfrm>
            <a:off x="729295" y="1223963"/>
            <a:ext cx="4226424" cy="1308698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 anchorCtr="0"/>
          <a:lstStyle/>
          <a:p>
            <a:pPr algn="ctr"/>
            <a:r>
              <a:rPr lang="de-CH" sz="2800" b="1" dirty="0">
                <a:solidFill>
                  <a:schemeClr val="bg1"/>
                </a:solidFill>
              </a:rPr>
              <a:t>Theorie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DEBEBA3-B50D-F172-A7B6-4EE792145834}"/>
              </a:ext>
            </a:extLst>
          </p:cNvPr>
          <p:cNvSpPr/>
          <p:nvPr/>
        </p:nvSpPr>
        <p:spPr>
          <a:xfrm>
            <a:off x="729295" y="2604540"/>
            <a:ext cx="4226424" cy="288165"/>
          </a:xfrm>
          <a:prstGeom prst="rect">
            <a:avLst/>
          </a:prstGeom>
          <a:solidFill>
            <a:srgbClr val="6D3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/>
            <a:r>
              <a:rPr lang="de-CH" sz="1400" dirty="0">
                <a:solidFill>
                  <a:schemeClr val="bg1"/>
                </a:solidFill>
              </a:rPr>
              <a:t>«Verstehen»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09037F-6505-8B6D-506E-011F3167371D}"/>
              </a:ext>
            </a:extLst>
          </p:cNvPr>
          <p:cNvSpPr/>
          <p:nvPr/>
        </p:nvSpPr>
        <p:spPr>
          <a:xfrm>
            <a:off x="720725" y="3443652"/>
            <a:ext cx="4226424" cy="1308701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 anchorCtr="0"/>
          <a:lstStyle/>
          <a:p>
            <a:pPr algn="ctr"/>
            <a:r>
              <a:rPr lang="de-CH" sz="2800" b="1">
                <a:solidFill>
                  <a:schemeClr val="bg1"/>
                </a:solidFill>
              </a:rPr>
              <a:t>Reflexion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FA0E48F-5063-9025-42C5-DA023CDDC635}"/>
              </a:ext>
            </a:extLst>
          </p:cNvPr>
          <p:cNvSpPr/>
          <p:nvPr/>
        </p:nvSpPr>
        <p:spPr>
          <a:xfrm>
            <a:off x="720725" y="4824230"/>
            <a:ext cx="4226424" cy="288165"/>
          </a:xfrm>
          <a:prstGeom prst="rect">
            <a:avLst/>
          </a:prstGeom>
          <a:solidFill>
            <a:srgbClr val="6D3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/>
            <a:r>
              <a:rPr lang="de-CH" sz="1400" dirty="0">
                <a:solidFill>
                  <a:schemeClr val="bg1"/>
                </a:solidFill>
              </a:rPr>
              <a:t>«Handlung </a:t>
            </a:r>
            <a:r>
              <a:rPr lang="de-CH" sz="1400">
                <a:solidFill>
                  <a:schemeClr val="bg1"/>
                </a:solidFill>
              </a:rPr>
              <a:t>hinterfragen»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B26FDE-1169-98FD-A663-5824047CDD96}"/>
              </a:ext>
            </a:extLst>
          </p:cNvPr>
          <p:cNvSpPr/>
          <p:nvPr/>
        </p:nvSpPr>
        <p:spPr>
          <a:xfrm>
            <a:off x="6787501" y="1223963"/>
            <a:ext cx="4226424" cy="1308693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 anchorCtr="0"/>
          <a:lstStyle/>
          <a:p>
            <a:pPr algn="ctr"/>
            <a:r>
              <a:rPr lang="de-CH" sz="2800" b="1">
                <a:solidFill>
                  <a:schemeClr val="bg1"/>
                </a:solidFill>
              </a:rPr>
              <a:t>Handlungswissen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D31157-50BC-2D80-BC94-D2072318B90C}"/>
              </a:ext>
            </a:extLst>
          </p:cNvPr>
          <p:cNvSpPr/>
          <p:nvPr/>
        </p:nvSpPr>
        <p:spPr>
          <a:xfrm>
            <a:off x="6787501" y="2604540"/>
            <a:ext cx="4226424" cy="288165"/>
          </a:xfrm>
          <a:prstGeom prst="rect">
            <a:avLst/>
          </a:prstGeom>
          <a:solidFill>
            <a:srgbClr val="6D3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/>
            <a:r>
              <a:rPr lang="de-CH" sz="1400" dirty="0">
                <a:solidFill>
                  <a:schemeClr val="bg1"/>
                </a:solidFill>
              </a:rPr>
              <a:t>«Üben, üben, </a:t>
            </a:r>
            <a:r>
              <a:rPr lang="de-CH" sz="1400">
                <a:solidFill>
                  <a:schemeClr val="bg1"/>
                </a:solidFill>
              </a:rPr>
              <a:t>üben»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3D63439-E3F8-3970-A7CE-EBC07BC40497}"/>
              </a:ext>
            </a:extLst>
          </p:cNvPr>
          <p:cNvSpPr/>
          <p:nvPr/>
        </p:nvSpPr>
        <p:spPr>
          <a:xfrm>
            <a:off x="6778931" y="3443652"/>
            <a:ext cx="4226424" cy="1307164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 anchorCtr="0"/>
          <a:lstStyle/>
          <a:p>
            <a:pPr algn="ctr"/>
            <a:r>
              <a:rPr lang="de-CH" sz="2800" b="1">
                <a:solidFill>
                  <a:schemeClr val="bg1"/>
                </a:solidFill>
              </a:rPr>
              <a:t>Berufliche Erfahrung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97E1BF4-5864-F8DC-A8B0-7D7ED0C18928}"/>
              </a:ext>
            </a:extLst>
          </p:cNvPr>
          <p:cNvSpPr/>
          <p:nvPr/>
        </p:nvSpPr>
        <p:spPr>
          <a:xfrm>
            <a:off x="6778931" y="4824230"/>
            <a:ext cx="4226424" cy="288165"/>
          </a:xfrm>
          <a:prstGeom prst="rect">
            <a:avLst/>
          </a:prstGeom>
          <a:solidFill>
            <a:srgbClr val="6D3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/>
            <a:r>
              <a:rPr lang="de-CH" sz="1400" dirty="0">
                <a:solidFill>
                  <a:schemeClr val="bg1"/>
                </a:solidFill>
              </a:rPr>
              <a:t>«Sammeln von </a:t>
            </a:r>
            <a:r>
              <a:rPr lang="de-CH" sz="1400">
                <a:solidFill>
                  <a:schemeClr val="bg1"/>
                </a:solidFill>
              </a:rPr>
              <a:t>Erfahrungen»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04CAB8E-7660-1BEF-615D-42FD62F9D02D}"/>
              </a:ext>
            </a:extLst>
          </p:cNvPr>
          <p:cNvCxnSpPr>
            <a:cxnSpLocks/>
          </p:cNvCxnSpPr>
          <p:nvPr/>
        </p:nvCxnSpPr>
        <p:spPr>
          <a:xfrm flipH="1">
            <a:off x="5035349" y="2189957"/>
            <a:ext cx="1680964" cy="0"/>
          </a:xfrm>
          <a:prstGeom prst="straightConnector1">
            <a:avLst/>
          </a:prstGeom>
          <a:ln w="47625" cap="rnd">
            <a:solidFill>
              <a:srgbClr val="36A9E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E29805BE-9655-7D5D-3FBB-1C0D1DA9DE13}"/>
              </a:ext>
            </a:extLst>
          </p:cNvPr>
          <p:cNvSpPr txBox="1"/>
          <p:nvPr/>
        </p:nvSpPr>
        <p:spPr>
          <a:xfrm>
            <a:off x="4974141" y="1585796"/>
            <a:ext cx="18047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400" dirty="0">
                <a:solidFill>
                  <a:srgbClr val="485156"/>
                </a:solidFill>
              </a:rPr>
              <a:t>Wissen</a:t>
            </a:r>
          </a:p>
          <a:p>
            <a:pPr algn="ctr"/>
            <a:r>
              <a:rPr lang="de-CH" sz="1400" dirty="0">
                <a:solidFill>
                  <a:srgbClr val="485156"/>
                </a:solidFill>
              </a:rPr>
              <a:t>zusammenführen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86D3337-2DBF-5E2D-0275-6D7276654AF6}"/>
              </a:ext>
            </a:extLst>
          </p:cNvPr>
          <p:cNvCxnSpPr>
            <a:cxnSpLocks/>
          </p:cNvCxnSpPr>
          <p:nvPr/>
        </p:nvCxnSpPr>
        <p:spPr>
          <a:xfrm>
            <a:off x="5026883" y="4413772"/>
            <a:ext cx="1680964" cy="0"/>
          </a:xfrm>
          <a:prstGeom prst="straightConnector1">
            <a:avLst/>
          </a:prstGeom>
          <a:ln w="47625" cap="rnd">
            <a:solidFill>
              <a:srgbClr val="36A9E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A218B63-3630-7405-ED47-D8176EB30A2E}"/>
              </a:ext>
            </a:extLst>
          </p:cNvPr>
          <p:cNvSpPr txBox="1"/>
          <p:nvPr/>
        </p:nvSpPr>
        <p:spPr>
          <a:xfrm>
            <a:off x="4965674" y="3809610"/>
            <a:ext cx="1804789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de-CH" sz="900" dirty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de-CH" sz="1400" dirty="0">
                <a:solidFill>
                  <a:srgbClr val="485156"/>
                </a:solidFill>
              </a:rPr>
              <a:t>Hinterfragen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DAE3EC0-2D14-C769-2CA6-636C2AC8AA96}"/>
              </a:ext>
            </a:extLst>
          </p:cNvPr>
          <p:cNvCxnSpPr>
            <a:cxnSpLocks/>
          </p:cNvCxnSpPr>
          <p:nvPr/>
        </p:nvCxnSpPr>
        <p:spPr>
          <a:xfrm flipH="1" flipV="1">
            <a:off x="8886315" y="2980425"/>
            <a:ext cx="5827" cy="384220"/>
          </a:xfrm>
          <a:prstGeom prst="straightConnector1">
            <a:avLst/>
          </a:prstGeom>
          <a:ln w="47625" cap="rnd">
            <a:solidFill>
              <a:srgbClr val="36A9E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2039D7F-6572-5837-D495-4A50E16ADC6D}"/>
              </a:ext>
            </a:extLst>
          </p:cNvPr>
          <p:cNvSpPr txBox="1"/>
          <p:nvPr/>
        </p:nvSpPr>
        <p:spPr>
          <a:xfrm>
            <a:off x="6787501" y="3075793"/>
            <a:ext cx="18978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>
                <a:solidFill>
                  <a:srgbClr val="485156"/>
                </a:solidFill>
              </a:rPr>
              <a:t>Dokumentation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9287420-F18F-0AF6-C03F-0E16AACDEA99}"/>
              </a:ext>
            </a:extLst>
          </p:cNvPr>
          <p:cNvCxnSpPr>
            <a:cxnSpLocks/>
          </p:cNvCxnSpPr>
          <p:nvPr/>
        </p:nvCxnSpPr>
        <p:spPr>
          <a:xfrm flipH="1">
            <a:off x="2828110" y="2944901"/>
            <a:ext cx="5827" cy="444965"/>
          </a:xfrm>
          <a:prstGeom prst="straightConnector1">
            <a:avLst/>
          </a:prstGeom>
          <a:ln w="47625" cap="rnd">
            <a:solidFill>
              <a:srgbClr val="36A9E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726116B-0CCF-8C7F-37FF-54E6753C0EE6}"/>
              </a:ext>
            </a:extLst>
          </p:cNvPr>
          <p:cNvSpPr txBox="1"/>
          <p:nvPr/>
        </p:nvSpPr>
        <p:spPr>
          <a:xfrm>
            <a:off x="3745383" y="3075793"/>
            <a:ext cx="11959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400" dirty="0">
                <a:solidFill>
                  <a:srgbClr val="485156"/>
                </a:solidFill>
              </a:rPr>
              <a:t>Explikation</a:t>
            </a:r>
          </a:p>
        </p:txBody>
      </p:sp>
    </p:spTree>
    <p:extLst>
      <p:ext uri="{BB962C8B-B14F-4D97-AF65-F5344CB8AC3E}">
        <p14:creationId xmlns:p14="http://schemas.microsoft.com/office/powerpoint/2010/main" val="35251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ogen 24">
            <a:extLst>
              <a:ext uri="{FF2B5EF4-FFF2-40B4-BE49-F238E27FC236}">
                <a16:creationId xmlns:a16="http://schemas.microsoft.com/office/drawing/2014/main" id="{11362114-31B6-FD19-B127-3074D287A43C}"/>
              </a:ext>
            </a:extLst>
          </p:cNvPr>
          <p:cNvSpPr/>
          <p:nvPr/>
        </p:nvSpPr>
        <p:spPr>
          <a:xfrm rot="14896178">
            <a:off x="2816909" y="1039788"/>
            <a:ext cx="5580997" cy="5666590"/>
          </a:xfrm>
          <a:prstGeom prst="arc">
            <a:avLst/>
          </a:prstGeom>
          <a:ln w="12700">
            <a:solidFill>
              <a:srgbClr val="E73431"/>
            </a:solidFill>
            <a:headEnd type="arrow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E483A2-369A-9614-AC85-51C678AB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Arbeitsprozess wird zum zentralen Lernort.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94F6D3-88C1-51A9-982A-65B90B3D1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7704AA-DA59-A060-E33E-13C0A34B6DBD}"/>
              </a:ext>
            </a:extLst>
          </p:cNvPr>
          <p:cNvSpPr/>
          <p:nvPr/>
        </p:nvSpPr>
        <p:spPr>
          <a:xfrm>
            <a:off x="713968" y="3114352"/>
            <a:ext cx="2354030" cy="444157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Lernort: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BFS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FB72E80-75EF-7A60-5BFA-0648544FC146}"/>
              </a:ext>
            </a:extLst>
          </p:cNvPr>
          <p:cNvSpPr/>
          <p:nvPr/>
        </p:nvSpPr>
        <p:spPr>
          <a:xfrm>
            <a:off x="705849" y="3585083"/>
            <a:ext cx="2354030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Grundlagenwissen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Anwendungswissen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72C983-2C7D-E3F6-5861-C7C2DF8F0E56}"/>
              </a:ext>
            </a:extLst>
          </p:cNvPr>
          <p:cNvSpPr/>
          <p:nvPr/>
        </p:nvSpPr>
        <p:spPr>
          <a:xfrm>
            <a:off x="5784018" y="3114352"/>
            <a:ext cx="2354030" cy="444157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Lernort: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Betrieb / Arbeitsalltag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2395A5F-DC4B-7CC9-8CD7-344BCA267B00}"/>
              </a:ext>
            </a:extLst>
          </p:cNvPr>
          <p:cNvSpPr/>
          <p:nvPr/>
        </p:nvSpPr>
        <p:spPr>
          <a:xfrm>
            <a:off x="5784018" y="3585083"/>
            <a:ext cx="235403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Fertigkeiten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Handlungsabläufe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Einstellung / Werthaltung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F39D14-FF8A-B974-8A07-D7134217E814}"/>
              </a:ext>
            </a:extLst>
          </p:cNvPr>
          <p:cNvSpPr/>
          <p:nvPr/>
        </p:nvSpPr>
        <p:spPr>
          <a:xfrm>
            <a:off x="8720352" y="3114352"/>
            <a:ext cx="2354030" cy="444157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Lernort:</a:t>
            </a:r>
          </a:p>
          <a:p>
            <a:pPr algn="ctr"/>
            <a:r>
              <a:rPr lang="de-DE" sz="1400" b="1">
                <a:solidFill>
                  <a:schemeClr val="bg1"/>
                </a:solidFill>
              </a:rPr>
              <a:t>üK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64981E7-0370-1268-8905-CD53C3334528}"/>
              </a:ext>
            </a:extLst>
          </p:cNvPr>
          <p:cNvSpPr/>
          <p:nvPr/>
        </p:nvSpPr>
        <p:spPr>
          <a:xfrm>
            <a:off x="8720352" y="3585082"/>
            <a:ext cx="235403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Fertigkeiten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Reflexion der Praxis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1D36DA-623A-BF50-B254-22336ADE053F}"/>
              </a:ext>
            </a:extLst>
          </p:cNvPr>
          <p:cNvSpPr/>
          <p:nvPr/>
        </p:nvSpPr>
        <p:spPr>
          <a:xfrm>
            <a:off x="3100020" y="4698864"/>
            <a:ext cx="2354030" cy="310910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solidFill>
                  <a:schemeClr val="bg1"/>
                </a:solidFill>
              </a:rPr>
              <a:t>Lernende/r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7EA577D-7B50-C120-64C8-44D043D3640A}"/>
              </a:ext>
            </a:extLst>
          </p:cNvPr>
          <p:cNvSpPr/>
          <p:nvPr/>
        </p:nvSpPr>
        <p:spPr>
          <a:xfrm>
            <a:off x="3100020" y="5041030"/>
            <a:ext cx="2354030" cy="31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5F5F5F"/>
                </a:solidFill>
              </a:rPr>
              <a:t>Persönliches Portfolio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32E74795-2EE1-18BA-0F5F-1B03D2EA8FF5}"/>
              </a:ext>
            </a:extLst>
          </p:cNvPr>
          <p:cNvCxnSpPr>
            <a:cxnSpLocks/>
          </p:cNvCxnSpPr>
          <p:nvPr/>
        </p:nvCxnSpPr>
        <p:spPr>
          <a:xfrm rot="5400000">
            <a:off x="7266008" y="2565125"/>
            <a:ext cx="819403" cy="4443317"/>
          </a:xfrm>
          <a:prstGeom prst="bentConnector2">
            <a:avLst/>
          </a:prstGeom>
          <a:ln w="47625">
            <a:solidFill>
              <a:srgbClr val="36A9E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CE96BED-E1D0-BE97-76FC-C6A3FD53DFA4}"/>
              </a:ext>
            </a:extLst>
          </p:cNvPr>
          <p:cNvCxnSpPr>
            <a:cxnSpLocks/>
          </p:cNvCxnSpPr>
          <p:nvPr/>
        </p:nvCxnSpPr>
        <p:spPr>
          <a:xfrm flipH="1">
            <a:off x="2919490" y="2314781"/>
            <a:ext cx="3024000" cy="0"/>
          </a:xfrm>
          <a:prstGeom prst="straightConnector1">
            <a:avLst/>
          </a:prstGeom>
          <a:ln w="47625" cap="rnd">
            <a:solidFill>
              <a:srgbClr val="36A9E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8555C6F-A4A7-D735-E91D-4301FF5005DE}"/>
              </a:ext>
            </a:extLst>
          </p:cNvPr>
          <p:cNvCxnSpPr>
            <a:cxnSpLocks/>
          </p:cNvCxnSpPr>
          <p:nvPr/>
        </p:nvCxnSpPr>
        <p:spPr>
          <a:xfrm>
            <a:off x="7980140" y="2314781"/>
            <a:ext cx="828000" cy="0"/>
          </a:xfrm>
          <a:prstGeom prst="straightConnector1">
            <a:avLst/>
          </a:prstGeom>
          <a:ln w="47625" cap="rnd">
            <a:solidFill>
              <a:srgbClr val="36A9E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A5D5B970-BAF0-138B-CA82-5E232060997B}"/>
              </a:ext>
            </a:extLst>
          </p:cNvPr>
          <p:cNvCxnSpPr>
            <a:cxnSpLocks/>
          </p:cNvCxnSpPr>
          <p:nvPr/>
        </p:nvCxnSpPr>
        <p:spPr>
          <a:xfrm rot="10800000">
            <a:off x="1882864" y="4161083"/>
            <a:ext cx="1217156" cy="1035402"/>
          </a:xfrm>
          <a:prstGeom prst="bentConnector2">
            <a:avLst/>
          </a:prstGeom>
          <a:ln w="47625">
            <a:solidFill>
              <a:srgbClr val="36A9E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0A4382E-FFA4-39DC-4A96-6CE0CB149CEF}"/>
              </a:ext>
            </a:extLst>
          </p:cNvPr>
          <p:cNvSpPr txBox="1"/>
          <p:nvPr/>
        </p:nvSpPr>
        <p:spPr>
          <a:xfrm>
            <a:off x="7836509" y="1223963"/>
            <a:ext cx="1510300" cy="569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>
                <a:solidFill>
                  <a:srgbClr val="E73431"/>
                </a:solidFill>
              </a:rPr>
              <a:t>Anleiten</a:t>
            </a:r>
          </a:p>
          <a:p>
            <a:r>
              <a:rPr lang="de-CH" sz="1200" dirty="0">
                <a:solidFill>
                  <a:srgbClr val="E73431"/>
                </a:solidFill>
              </a:rPr>
              <a:t>Handlung vorzeigen</a:t>
            </a:r>
          </a:p>
          <a:p>
            <a:r>
              <a:rPr lang="de-CH" sz="1200" dirty="0">
                <a:solidFill>
                  <a:srgbClr val="E73431"/>
                </a:solidFill>
              </a:rPr>
              <a:t>Rückmelden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11DA3A1-4AD7-A005-2513-DE866485E2BD}"/>
              </a:ext>
            </a:extLst>
          </p:cNvPr>
          <p:cNvSpPr txBox="1"/>
          <p:nvPr/>
        </p:nvSpPr>
        <p:spPr>
          <a:xfrm>
            <a:off x="4666289" y="1223963"/>
            <a:ext cx="15103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>
                <a:solidFill>
                  <a:srgbClr val="E73431"/>
                </a:solidFill>
              </a:rPr>
              <a:t>Umsetzung</a:t>
            </a:r>
          </a:p>
          <a:p>
            <a:r>
              <a:rPr lang="de-CH" sz="1200" dirty="0">
                <a:solidFill>
                  <a:srgbClr val="E73431"/>
                </a:solidFill>
              </a:rPr>
              <a:t>Dokumentation</a:t>
            </a:r>
          </a:p>
          <a:p>
            <a:r>
              <a:rPr lang="de-CH" sz="1200" dirty="0">
                <a:solidFill>
                  <a:srgbClr val="E73431"/>
                </a:solidFill>
              </a:rPr>
              <a:t>Reflexion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855F0E0-211D-C12B-0524-8464C28E6058}"/>
              </a:ext>
            </a:extLst>
          </p:cNvPr>
          <p:cNvSpPr txBox="1"/>
          <p:nvPr/>
        </p:nvSpPr>
        <p:spPr>
          <a:xfrm>
            <a:off x="4074426" y="1959416"/>
            <a:ext cx="5330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>
                <a:solidFill>
                  <a:srgbClr val="36A9E1"/>
                </a:solidFill>
              </a:rPr>
              <a:t>Basis</a:t>
            </a:r>
          </a:p>
        </p:txBody>
      </p:sp>
      <p:pic>
        <p:nvPicPr>
          <p:cNvPr id="20" name="Inhaltsplatzhalter 14">
            <a:extLst>
              <a:ext uri="{FF2B5EF4-FFF2-40B4-BE49-F238E27FC236}">
                <a16:creationId xmlns:a16="http://schemas.microsoft.com/office/drawing/2014/main" id="{72125BDF-C9DE-C8EE-69A5-B71B4F91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169810" y="2951534"/>
            <a:ext cx="2051860" cy="17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9465D61-D442-705E-9FB0-49E6FA53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8727" y="1431827"/>
            <a:ext cx="1933989" cy="167795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57D73E1-586B-CC5C-DACE-FE10C0CB6F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44890" y="1438917"/>
            <a:ext cx="1848283" cy="167486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8EB3C13-E3DF-E852-A80A-20ED2F1C12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00441" y="1478882"/>
            <a:ext cx="2146659" cy="163175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9E4FADD-A02E-6295-255F-8E9D4F6A68CF}"/>
              </a:ext>
            </a:extLst>
          </p:cNvPr>
          <p:cNvSpPr txBox="1"/>
          <p:nvPr/>
        </p:nvSpPr>
        <p:spPr>
          <a:xfrm>
            <a:off x="8309706" y="1959416"/>
            <a:ext cx="5330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>
                <a:solidFill>
                  <a:srgbClr val="36A9E1"/>
                </a:solidFill>
              </a:rPr>
              <a:t>Basis</a:t>
            </a:r>
          </a:p>
        </p:txBody>
      </p:sp>
    </p:spTree>
    <p:extLst>
      <p:ext uri="{BB962C8B-B14F-4D97-AF65-F5344CB8AC3E}">
        <p14:creationId xmlns:p14="http://schemas.microsoft.com/office/powerpoint/2010/main" val="45073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D9B35-E1B2-1285-EE94-4627522B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4A5466"/>
                </a:solidFill>
              </a:rPr>
              <a:t>Zielsetzungen der betrieblichen Ausbildung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66642B-BBFF-9834-4E8F-B562523CE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1372964"/>
          </a:xfrm>
        </p:spPr>
        <p:txBody>
          <a:bodyPr/>
          <a:lstStyle/>
          <a:p>
            <a:pPr marL="285750" indent="-285750" fontAlgn="ctr">
              <a:buFont typeface="Symbol" pitchFamily="2" charset="2"/>
              <a:buChar char="-"/>
            </a:pPr>
            <a:r>
              <a:rPr lang="de-CH" dirty="0"/>
              <a:t>Aufbau von Routine im Bereich der beruflichen Handlungen</a:t>
            </a:r>
          </a:p>
          <a:p>
            <a:pPr marL="285750" marR="0" indent="-285750" fontAlgn="auto">
              <a:buFont typeface="Symbol" pitchFamily="2" charset="2"/>
              <a:buChar char="-"/>
            </a:pPr>
            <a:r>
              <a:rPr lang="de-CH" dirty="0"/>
              <a:t>Aufbau von beruflicher Erfahrung</a:t>
            </a:r>
          </a:p>
          <a:p>
            <a:pPr marL="285750" marR="0" indent="-285750" fontAlgn="auto">
              <a:buFont typeface="Symbol" pitchFamily="2" charset="2"/>
              <a:buChar char="-"/>
            </a:pPr>
            <a:r>
              <a:rPr lang="de-CH" dirty="0"/>
              <a:t>Aufbau von Berufsidentität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DA3ADD-788A-ACA8-0144-6B6E97B51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7</a:t>
            </a:fld>
            <a:endParaRPr lang="de-CH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A2F555E-57C3-90AE-22F7-B976E1EAF539}"/>
              </a:ext>
            </a:extLst>
          </p:cNvPr>
          <p:cNvGrpSpPr/>
          <p:nvPr/>
        </p:nvGrpSpPr>
        <p:grpSpPr>
          <a:xfrm>
            <a:off x="726779" y="3069460"/>
            <a:ext cx="7048690" cy="2662763"/>
            <a:chOff x="720725" y="1223963"/>
            <a:chExt cx="10293200" cy="388843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257C24E-F2CD-0A04-C099-6F6083EBDDBC}"/>
                </a:ext>
              </a:extLst>
            </p:cNvPr>
            <p:cNvSpPr/>
            <p:nvPr/>
          </p:nvSpPr>
          <p:spPr>
            <a:xfrm>
              <a:off x="729295" y="1223963"/>
              <a:ext cx="4226424" cy="1308698"/>
            </a:xfrm>
            <a:prstGeom prst="rect">
              <a:avLst/>
            </a:prstGeom>
            <a:solidFill>
              <a:srgbClr val="36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 anchorCtr="0"/>
            <a:lstStyle/>
            <a:p>
              <a:pPr algn="ctr"/>
              <a:r>
                <a:rPr lang="de-CH" b="1" dirty="0">
                  <a:solidFill>
                    <a:schemeClr val="bg1"/>
                  </a:solidFill>
                </a:rPr>
                <a:t>Theorie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21F9191-3E8F-E791-B574-396C4E825A37}"/>
                </a:ext>
              </a:extLst>
            </p:cNvPr>
            <p:cNvSpPr/>
            <p:nvPr/>
          </p:nvSpPr>
          <p:spPr>
            <a:xfrm>
              <a:off x="729295" y="2604540"/>
              <a:ext cx="4226424" cy="288165"/>
            </a:xfrm>
            <a:prstGeom prst="rect">
              <a:avLst/>
            </a:prstGeom>
            <a:solidFill>
              <a:srgbClr val="6D3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/>
              <a:r>
                <a:rPr lang="de-CH" sz="1050" dirty="0">
                  <a:solidFill>
                    <a:schemeClr val="bg1"/>
                  </a:solidFill>
                </a:rPr>
                <a:t>«Verstehen»</a:t>
              </a:r>
              <a:endParaRPr lang="de-DE" sz="1050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F24C1F4-CD03-E44D-BF68-D91F5764ED83}"/>
                </a:ext>
              </a:extLst>
            </p:cNvPr>
            <p:cNvSpPr/>
            <p:nvPr/>
          </p:nvSpPr>
          <p:spPr>
            <a:xfrm>
              <a:off x="720725" y="3443652"/>
              <a:ext cx="4226424" cy="1308701"/>
            </a:xfrm>
            <a:prstGeom prst="rect">
              <a:avLst/>
            </a:prstGeom>
            <a:solidFill>
              <a:srgbClr val="36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 anchorCtr="0"/>
            <a:lstStyle/>
            <a:p>
              <a:pPr algn="ctr"/>
              <a:r>
                <a:rPr lang="de-CH" b="1">
                  <a:solidFill>
                    <a:schemeClr val="bg1"/>
                  </a:solidFill>
                </a:rPr>
                <a:t>Reflexion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F008DC8-366B-6C31-8A24-9D440FA7804C}"/>
                </a:ext>
              </a:extLst>
            </p:cNvPr>
            <p:cNvSpPr/>
            <p:nvPr/>
          </p:nvSpPr>
          <p:spPr>
            <a:xfrm>
              <a:off x="720725" y="4824230"/>
              <a:ext cx="4226424" cy="288165"/>
            </a:xfrm>
            <a:prstGeom prst="rect">
              <a:avLst/>
            </a:prstGeom>
            <a:solidFill>
              <a:srgbClr val="6D3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/>
              <a:r>
                <a:rPr lang="de-CH" sz="1050" dirty="0">
                  <a:solidFill>
                    <a:schemeClr val="bg1"/>
                  </a:solidFill>
                </a:rPr>
                <a:t>«Handlung </a:t>
              </a:r>
              <a:r>
                <a:rPr lang="de-CH" sz="1050">
                  <a:solidFill>
                    <a:schemeClr val="bg1"/>
                  </a:solidFill>
                </a:rPr>
                <a:t>hinterfragen»</a:t>
              </a:r>
              <a:endParaRPr lang="de-DE" sz="105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45AD93E-6CD2-3F9D-A51B-44051A3813A8}"/>
                </a:ext>
              </a:extLst>
            </p:cNvPr>
            <p:cNvSpPr/>
            <p:nvPr/>
          </p:nvSpPr>
          <p:spPr>
            <a:xfrm>
              <a:off x="6787501" y="1223963"/>
              <a:ext cx="4226424" cy="1308693"/>
            </a:xfrm>
            <a:prstGeom prst="rect">
              <a:avLst/>
            </a:prstGeom>
            <a:solidFill>
              <a:srgbClr val="36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 anchorCtr="0"/>
            <a:lstStyle/>
            <a:p>
              <a:pPr algn="ctr"/>
              <a:r>
                <a:rPr lang="de-CH" b="1">
                  <a:solidFill>
                    <a:schemeClr val="bg1"/>
                  </a:solidFill>
                </a:rPr>
                <a:t>Handlungswissen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E52F1DD-09F4-49A4-CE8E-46A662513DB6}"/>
                </a:ext>
              </a:extLst>
            </p:cNvPr>
            <p:cNvSpPr/>
            <p:nvPr/>
          </p:nvSpPr>
          <p:spPr>
            <a:xfrm>
              <a:off x="6787501" y="2604540"/>
              <a:ext cx="4226424" cy="288165"/>
            </a:xfrm>
            <a:prstGeom prst="rect">
              <a:avLst/>
            </a:prstGeom>
            <a:solidFill>
              <a:srgbClr val="6D3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/>
              <a:r>
                <a:rPr lang="de-CH" sz="1050" dirty="0">
                  <a:solidFill>
                    <a:schemeClr val="bg1"/>
                  </a:solidFill>
                </a:rPr>
                <a:t>«Üben, üben, </a:t>
              </a:r>
              <a:r>
                <a:rPr lang="de-CH" sz="1050">
                  <a:solidFill>
                    <a:schemeClr val="bg1"/>
                  </a:solidFill>
                </a:rPr>
                <a:t>üben»</a:t>
              </a:r>
              <a:endParaRPr lang="de-DE" sz="1050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62A2C73-B144-362C-C27C-E903F2F741CB}"/>
                </a:ext>
              </a:extLst>
            </p:cNvPr>
            <p:cNvSpPr/>
            <p:nvPr/>
          </p:nvSpPr>
          <p:spPr>
            <a:xfrm>
              <a:off x="6778931" y="3443652"/>
              <a:ext cx="4226424" cy="1307164"/>
            </a:xfrm>
            <a:prstGeom prst="rect">
              <a:avLst/>
            </a:prstGeom>
            <a:solidFill>
              <a:srgbClr val="36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 anchorCtr="0"/>
            <a:lstStyle/>
            <a:p>
              <a:pPr algn="ctr"/>
              <a:r>
                <a:rPr lang="de-CH" b="1">
                  <a:solidFill>
                    <a:schemeClr val="bg1"/>
                  </a:solidFill>
                </a:rPr>
                <a:t>Berufliche Erfahrung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32EC37-3F63-711C-D611-5A6FF455E786}"/>
                </a:ext>
              </a:extLst>
            </p:cNvPr>
            <p:cNvSpPr/>
            <p:nvPr/>
          </p:nvSpPr>
          <p:spPr>
            <a:xfrm>
              <a:off x="6778931" y="4824230"/>
              <a:ext cx="4226424" cy="288165"/>
            </a:xfrm>
            <a:prstGeom prst="rect">
              <a:avLst/>
            </a:prstGeom>
            <a:solidFill>
              <a:srgbClr val="6D3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/>
              <a:r>
                <a:rPr lang="de-CH" sz="1050" dirty="0">
                  <a:solidFill>
                    <a:schemeClr val="bg1"/>
                  </a:solidFill>
                </a:rPr>
                <a:t>«Sammeln von </a:t>
              </a:r>
              <a:r>
                <a:rPr lang="de-CH" sz="1050">
                  <a:solidFill>
                    <a:schemeClr val="bg1"/>
                  </a:solidFill>
                </a:rPr>
                <a:t>Erfahrungen»</a:t>
              </a:r>
              <a:endParaRPr lang="de-DE" sz="105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E68F79E-6061-8B03-090F-1FC4EE584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5349" y="2189957"/>
              <a:ext cx="1680964" cy="0"/>
            </a:xfrm>
            <a:prstGeom prst="straightConnector1">
              <a:avLst/>
            </a:prstGeom>
            <a:ln w="47625" cap="rnd">
              <a:solidFill>
                <a:srgbClr val="36A9E1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4E178B5-C3A0-CDD0-8CFD-F53074FBA19D}"/>
                </a:ext>
              </a:extLst>
            </p:cNvPr>
            <p:cNvSpPr txBox="1"/>
            <p:nvPr/>
          </p:nvSpPr>
          <p:spPr>
            <a:xfrm>
              <a:off x="4974142" y="1585796"/>
              <a:ext cx="1804789" cy="4793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050" dirty="0">
                  <a:solidFill>
                    <a:srgbClr val="485156"/>
                  </a:solidFill>
                </a:rPr>
                <a:t>Wissen</a:t>
              </a:r>
            </a:p>
            <a:p>
              <a:pPr algn="ctr"/>
              <a:r>
                <a:rPr lang="de-CH" sz="1050" dirty="0">
                  <a:solidFill>
                    <a:srgbClr val="485156"/>
                  </a:solidFill>
                </a:rPr>
                <a:t>zusammenführen</a:t>
              </a: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EFD910C9-1982-02A2-8A7F-3184579927F1}"/>
                </a:ext>
              </a:extLst>
            </p:cNvPr>
            <p:cNvCxnSpPr>
              <a:cxnSpLocks/>
            </p:cNvCxnSpPr>
            <p:nvPr/>
          </p:nvCxnSpPr>
          <p:spPr>
            <a:xfrm>
              <a:off x="5026883" y="4413772"/>
              <a:ext cx="1680964" cy="0"/>
            </a:xfrm>
            <a:prstGeom prst="straightConnector1">
              <a:avLst/>
            </a:prstGeom>
            <a:ln w="47625" cap="rnd">
              <a:solidFill>
                <a:srgbClr val="36A9E1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B300AD6-1C0A-E5C4-DA15-F2AE82C74297}"/>
                </a:ext>
              </a:extLst>
            </p:cNvPr>
            <p:cNvSpPr txBox="1"/>
            <p:nvPr/>
          </p:nvSpPr>
          <p:spPr>
            <a:xfrm>
              <a:off x="4965675" y="3809611"/>
              <a:ext cx="1804789" cy="370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de-CH" sz="600" dirty="0">
                <a:solidFill>
                  <a:schemeClr val="accent2"/>
                </a:solidFill>
                <a:latin typeface="+mn-lt"/>
              </a:endParaRPr>
            </a:p>
            <a:p>
              <a:pPr algn="ctr"/>
              <a:r>
                <a:rPr lang="de-CH" sz="1050" dirty="0">
                  <a:solidFill>
                    <a:srgbClr val="485156"/>
                  </a:solidFill>
                </a:rPr>
                <a:t>Hinterfragen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4C7AD9C0-EECA-0369-2CD5-FF57367C38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86315" y="2980425"/>
              <a:ext cx="5827" cy="384220"/>
            </a:xfrm>
            <a:prstGeom prst="straightConnector1">
              <a:avLst/>
            </a:prstGeom>
            <a:ln w="47625" cap="rnd">
              <a:solidFill>
                <a:srgbClr val="36A9E1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8B8B93B-EBED-8156-9A5F-B4DBD4C9C56B}"/>
                </a:ext>
              </a:extLst>
            </p:cNvPr>
            <p:cNvSpPr txBox="1"/>
            <p:nvPr/>
          </p:nvSpPr>
          <p:spPr>
            <a:xfrm>
              <a:off x="6787500" y="3075793"/>
              <a:ext cx="1897858" cy="23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050" dirty="0">
                  <a:solidFill>
                    <a:srgbClr val="485156"/>
                  </a:solidFill>
                </a:rPr>
                <a:t>Dokumentation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24DBED42-E1AA-B591-14B7-6DD08263D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8110" y="2944901"/>
              <a:ext cx="5827" cy="444965"/>
            </a:xfrm>
            <a:prstGeom prst="straightConnector1">
              <a:avLst/>
            </a:prstGeom>
            <a:ln w="47625" cap="rnd">
              <a:solidFill>
                <a:srgbClr val="36A9E1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E0E6356-D51C-9D54-D544-C2CF2811F9A0}"/>
                </a:ext>
              </a:extLst>
            </p:cNvPr>
            <p:cNvSpPr txBox="1"/>
            <p:nvPr/>
          </p:nvSpPr>
          <p:spPr>
            <a:xfrm>
              <a:off x="3745383" y="3075793"/>
              <a:ext cx="1195940" cy="23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050" dirty="0">
                  <a:solidFill>
                    <a:srgbClr val="485156"/>
                  </a:solidFill>
                </a:rPr>
                <a:t>Explikation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F24F5F30-561C-37F4-BDBD-B88A1B19D934}"/>
              </a:ext>
            </a:extLst>
          </p:cNvPr>
          <p:cNvSpPr/>
          <p:nvPr/>
        </p:nvSpPr>
        <p:spPr>
          <a:xfrm>
            <a:off x="4826706" y="3007088"/>
            <a:ext cx="3010131" cy="2883534"/>
          </a:xfrm>
          <a:prstGeom prst="rect">
            <a:avLst/>
          </a:prstGeom>
          <a:noFill/>
          <a:ln w="38100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C8D5BE1-EF34-A7AB-73FA-5FC8E35BBCBD}"/>
              </a:ext>
            </a:extLst>
          </p:cNvPr>
          <p:cNvSpPr/>
          <p:nvPr/>
        </p:nvSpPr>
        <p:spPr>
          <a:xfrm>
            <a:off x="576000" y="4247943"/>
            <a:ext cx="4256503" cy="1642678"/>
          </a:xfrm>
          <a:prstGeom prst="rect">
            <a:avLst/>
          </a:prstGeom>
          <a:noFill/>
          <a:ln w="38100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/>
          </a:p>
        </p:txBody>
      </p:sp>
    </p:spTree>
    <p:extLst>
      <p:ext uri="{BB962C8B-B14F-4D97-AF65-F5344CB8AC3E}">
        <p14:creationId xmlns:p14="http://schemas.microsoft.com/office/powerpoint/2010/main" val="349104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1D938-6A00-3840-C9FB-8F30D1861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Die zwei wesentlichen Handlungsfelder</a:t>
            </a:r>
          </a:p>
        </p:txBody>
      </p:sp>
    </p:spTree>
    <p:extLst>
      <p:ext uri="{BB962C8B-B14F-4D97-AF65-F5344CB8AC3E}">
        <p14:creationId xmlns:p14="http://schemas.microsoft.com/office/powerpoint/2010/main" val="184599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9EDEF-17CE-BE49-8660-2CE182B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und Beurteilung ergänzen sich!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382E12-4018-F94E-9222-4B51410F4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46BF4B-1C5C-EF1B-09CE-7C98276523ED}"/>
              </a:ext>
            </a:extLst>
          </p:cNvPr>
          <p:cNvSpPr txBox="1"/>
          <p:nvPr/>
        </p:nvSpPr>
        <p:spPr>
          <a:xfrm>
            <a:off x="720000" y="1278618"/>
            <a:ext cx="9999136" cy="2520000"/>
          </a:xfrm>
          <a:prstGeom prst="rect">
            <a:avLst/>
          </a:prstGeom>
          <a:solidFill>
            <a:srgbClr val="E6342A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Beurteilung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0CB18D-30FC-CF83-71AE-1EEE60DE37E5}"/>
              </a:ext>
            </a:extLst>
          </p:cNvPr>
          <p:cNvSpPr txBox="1"/>
          <p:nvPr/>
        </p:nvSpPr>
        <p:spPr>
          <a:xfrm>
            <a:off x="821599" y="1649769"/>
            <a:ext cx="9772459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CH"/>
            </a:defPPr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sz="105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Pro Lehrjahr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1CAC97-C21E-093C-1732-9A84E573EECC}"/>
              </a:ext>
            </a:extLst>
          </p:cNvPr>
          <p:cNvSpPr txBox="1"/>
          <p:nvPr/>
        </p:nvSpPr>
        <p:spPr>
          <a:xfrm>
            <a:off x="821599" y="2699917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B87DE1-68E2-FF79-1593-686CCA64970D}"/>
              </a:ext>
            </a:extLst>
          </p:cNvPr>
          <p:cNvSpPr txBox="1"/>
          <p:nvPr/>
        </p:nvSpPr>
        <p:spPr>
          <a:xfrm>
            <a:off x="719999" y="3930071"/>
            <a:ext cx="9999135" cy="2556000"/>
          </a:xfrm>
          <a:prstGeom prst="rect">
            <a:avLst/>
          </a:prstGeom>
          <a:solidFill>
            <a:srgbClr val="36A9E1"/>
          </a:solidFill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de-CH" sz="1400" b="1" dirty="0">
                <a:solidFill>
                  <a:schemeClr val="bg1"/>
                </a:solidFill>
                <a:latin typeface="Arial" panose="020B0604020202020204"/>
                <a:cs typeface="Calibri Light" panose="020F0302020204030204" pitchFamily="34" charset="0"/>
              </a:rPr>
              <a:t>Entwicklung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E8FFB8-D3CC-B868-D4FB-28809D7B561A}"/>
              </a:ext>
            </a:extLst>
          </p:cNvPr>
          <p:cNvSpPr txBox="1"/>
          <p:nvPr/>
        </p:nvSpPr>
        <p:spPr>
          <a:xfrm>
            <a:off x="821600" y="43457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Pro Semester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932C7B-4014-9A53-5FB3-92EF885365A0}"/>
              </a:ext>
            </a:extLst>
          </p:cNvPr>
          <p:cNvSpPr txBox="1"/>
          <p:nvPr/>
        </p:nvSpPr>
        <p:spPr>
          <a:xfrm>
            <a:off x="821599" y="5392490"/>
            <a:ext cx="9781604" cy="100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vert270" wrap="square" rtlCol="0" anchor="t" anchorCtr="0">
            <a:noAutofit/>
          </a:bodyPr>
          <a:lstStyle>
            <a:defPPr>
              <a:defRPr lang="de-DE"/>
            </a:defPPr>
            <a:lvl1pPr algn="ctr">
              <a:defRPr sz="105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defRPr>
            </a:lvl1pPr>
          </a:lstStyle>
          <a:p>
            <a:r>
              <a:rPr lang="de-CH" dirty="0"/>
              <a:t>Laufend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FACA642-DF55-2B26-4995-C8F813D2E162}"/>
              </a:ext>
            </a:extLst>
          </p:cNvPr>
          <p:cNvGrpSpPr/>
          <p:nvPr/>
        </p:nvGrpSpPr>
        <p:grpSpPr>
          <a:xfrm>
            <a:off x="4590441" y="3328506"/>
            <a:ext cx="1908150" cy="962748"/>
            <a:chOff x="4979938" y="3295771"/>
            <a:chExt cx="1908150" cy="962748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BA962B78-1E1E-D5C6-136D-E10C1BCF9A16}"/>
                </a:ext>
              </a:extLst>
            </p:cNvPr>
            <p:cNvSpPr/>
            <p:nvPr/>
          </p:nvSpPr>
          <p:spPr>
            <a:xfrm rot="5400000">
              <a:off x="4988770" y="3309464"/>
              <a:ext cx="940223" cy="957887"/>
            </a:xfrm>
            <a:prstGeom prst="rightArrow">
              <a:avLst/>
            </a:prstGeom>
            <a:solidFill>
              <a:srgbClr val="E634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B27D1E32-5044-2DD6-9949-01AD76DB18D9}"/>
                </a:ext>
              </a:extLst>
            </p:cNvPr>
            <p:cNvSpPr/>
            <p:nvPr/>
          </p:nvSpPr>
          <p:spPr>
            <a:xfrm rot="16200000">
              <a:off x="5939033" y="3286939"/>
              <a:ext cx="940223" cy="957887"/>
            </a:xfrm>
            <a:prstGeom prst="rightArrow">
              <a:avLst/>
            </a:prstGeom>
            <a:solidFill>
              <a:srgbClr val="9BD4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D53A03DB-1FE3-9A58-B8F7-A1EC00AC16B5}"/>
              </a:ext>
            </a:extLst>
          </p:cNvPr>
          <p:cNvSpPr/>
          <p:nvPr/>
        </p:nvSpPr>
        <p:spPr>
          <a:xfrm>
            <a:off x="4410516" y="1684665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Erfahrungsnote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C9F8E85-BD59-0EE2-D6BF-8219E2D8F362}"/>
              </a:ext>
            </a:extLst>
          </p:cNvPr>
          <p:cNvSpPr txBox="1"/>
          <p:nvPr/>
        </p:nvSpPr>
        <p:spPr>
          <a:xfrm>
            <a:off x="4401656" y="2042702"/>
            <a:ext cx="2283456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00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Ergebnis aus Qualifikationsgesprächen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DDA971-91B0-054B-0C7E-C689ABF00CA1}"/>
              </a:ext>
            </a:extLst>
          </p:cNvPr>
          <p:cNvSpPr txBox="1"/>
          <p:nvPr/>
        </p:nvSpPr>
        <p:spPr>
          <a:xfrm>
            <a:off x="2070161" y="3107656"/>
            <a:ext cx="2255584" cy="50402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Qualifikationsgespräch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0E6DC1D-98D4-A698-1B07-067FE92B284A}"/>
              </a:ext>
            </a:extLst>
          </p:cNvPr>
          <p:cNvSpPr txBox="1"/>
          <p:nvPr/>
        </p:nvSpPr>
        <p:spPr>
          <a:xfrm>
            <a:off x="2070162" y="2749103"/>
            <a:ext cx="2268000" cy="36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Zwischenfazit / Zielformulierung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EE86D2-409B-33FE-7D34-1B4C21B5B53E}"/>
              </a:ext>
            </a:extLst>
          </p:cNvPr>
          <p:cNvSpPr txBox="1"/>
          <p:nvPr/>
        </p:nvSpPr>
        <p:spPr>
          <a:xfrm rot="16200000">
            <a:off x="7886091" y="3692233"/>
            <a:ext cx="4959468" cy="28802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Lerndokumentation führen (Persönliches Portfolio)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B65679-E48D-2B46-CD32-EB2BAF6E46E9}"/>
              </a:ext>
            </a:extLst>
          </p:cNvPr>
          <p:cNvSpPr txBox="1"/>
          <p:nvPr/>
        </p:nvSpPr>
        <p:spPr>
          <a:xfrm rot="16200000">
            <a:off x="8950717" y="5231609"/>
            <a:ext cx="1880706" cy="28802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Ausbildung planen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6A51C7CF-418D-6B5D-735B-7FC9C5D4F6D4}"/>
              </a:ext>
            </a:extLst>
          </p:cNvPr>
          <p:cNvCxnSpPr>
            <a:cxnSpLocks/>
            <a:stCxn id="17" idx="0"/>
            <a:endCxn id="14" idx="1"/>
          </p:cNvCxnSpPr>
          <p:nvPr/>
        </p:nvCxnSpPr>
        <p:spPr>
          <a:xfrm rot="5400000" flipH="1" flipV="1">
            <a:off x="3365120" y="1703707"/>
            <a:ext cx="884438" cy="1206354"/>
          </a:xfrm>
          <a:prstGeom prst="bentConnector2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F13ADAA8-D11E-9FFE-47CD-D6B5424BD8F3}"/>
              </a:ext>
            </a:extLst>
          </p:cNvPr>
          <p:cNvSpPr/>
          <p:nvPr/>
        </p:nvSpPr>
        <p:spPr>
          <a:xfrm>
            <a:off x="2070162" y="3667226"/>
            <a:ext cx="2255582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Einschätzung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2546DF6-3AFD-5081-35FA-B2D47800A893}"/>
              </a:ext>
            </a:extLst>
          </p:cNvPr>
          <p:cNvSpPr txBox="1"/>
          <p:nvPr/>
        </p:nvSpPr>
        <p:spPr>
          <a:xfrm>
            <a:off x="2070160" y="4012039"/>
            <a:ext cx="2255584" cy="53998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Selbst- und Fremdeinschätzung der Kompetenzentwicklung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37D043-13B7-7A64-880E-EA9A5A595741}"/>
              </a:ext>
            </a:extLst>
          </p:cNvPr>
          <p:cNvSpPr/>
          <p:nvPr/>
        </p:nvSpPr>
        <p:spPr>
          <a:xfrm>
            <a:off x="7026861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Auftragserteilung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BBAFC76-E5FB-A8AA-425F-C9D1A6AC14A1}"/>
              </a:ext>
            </a:extLst>
          </p:cNvPr>
          <p:cNvSpPr/>
          <p:nvPr/>
        </p:nvSpPr>
        <p:spPr>
          <a:xfrm>
            <a:off x="2070162" y="547442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Rückmeldung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2C6F84E-AD9A-4E83-F95D-9A50EC3E1119}"/>
              </a:ext>
            </a:extLst>
          </p:cNvPr>
          <p:cNvSpPr/>
          <p:nvPr/>
        </p:nvSpPr>
        <p:spPr>
          <a:xfrm>
            <a:off x="4420035" y="5902100"/>
            <a:ext cx="2268000" cy="360000"/>
          </a:xfrm>
          <a:prstGeom prst="rect">
            <a:avLst/>
          </a:prstGeom>
          <a:solidFill>
            <a:srgbClr val="6E3B45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de-CH" sz="1150" dirty="0">
                <a:solidFill>
                  <a:srgbClr val="FFFFFF"/>
                </a:solidFill>
                <a:latin typeface="Arial" panose="020B0604020202020204"/>
                <a:cs typeface="Calibri Light" panose="020F0302020204030204" pitchFamily="34" charset="0"/>
              </a:rPr>
              <a:t>Umsetzung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CEE0655-C2F6-3C3C-1D0F-BA1083C73C66}"/>
              </a:ext>
            </a:extLst>
          </p:cNvPr>
          <p:cNvSpPr txBox="1"/>
          <p:nvPr/>
        </p:nvSpPr>
        <p:spPr>
          <a:xfrm>
            <a:off x="7026861" y="5834420"/>
            <a:ext cx="2268000" cy="5040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 anchorCtr="0">
            <a:noAutofit/>
          </a:bodyPr>
          <a:lstStyle>
            <a:defPPr>
              <a:defRPr lang="de-CH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CH" dirty="0">
                <a:solidFill>
                  <a:srgbClr val="485156"/>
                </a:solidFill>
                <a:latin typeface="Arial" panose="020B0604020202020204"/>
                <a:cs typeface="Calibri Light" panose="020F0302020204030204" pitchFamily="34" charset="0"/>
              </a:rPr>
              <a:t>Praxisauftrag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F6B6070-93CF-9A8A-E59D-E089F343B51D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3197952" y="4552023"/>
            <a:ext cx="6210" cy="922397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06CBDED-B260-B820-F5E3-FD1FFAA9CB45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4338162" y="5654420"/>
            <a:ext cx="2688699" cy="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DD6B44-EBD1-B047-E28C-243DCE9851EA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6688035" y="6082100"/>
            <a:ext cx="338826" cy="4320"/>
          </a:xfrm>
          <a:prstGeom prst="straightConnector1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59FFAF4F-6324-6ECF-51E2-B92EE9966298}"/>
              </a:ext>
            </a:extLst>
          </p:cNvPr>
          <p:cNvCxnSpPr>
            <a:cxnSpLocks/>
            <a:stCxn id="25" idx="1"/>
            <a:endCxn id="24" idx="2"/>
          </p:cNvCxnSpPr>
          <p:nvPr/>
        </p:nvCxnSpPr>
        <p:spPr>
          <a:xfrm rot="10800000">
            <a:off x="3204163" y="5834420"/>
            <a:ext cx="1215873" cy="247680"/>
          </a:xfrm>
          <a:prstGeom prst="bentConnector2">
            <a:avLst/>
          </a:prstGeom>
          <a:noFill/>
          <a:ln w="28575" cap="flat" cmpd="sng" algn="ctr">
            <a:solidFill>
              <a:srgbClr val="6E3B4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Inhaltsplatzhalter 107" descr="Ein Bild, das Spielzeug, Puppe, Essen, Zeichnung enthält.&#10;&#10;Automatisch generierte Beschreibung">
            <a:extLst>
              <a:ext uri="{FF2B5EF4-FFF2-40B4-BE49-F238E27FC236}">
                <a16:creationId xmlns:a16="http://schemas.microsoft.com/office/drawing/2014/main" id="{D724A0D1-7ED8-83C5-5160-A950668D8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24" y="3966192"/>
            <a:ext cx="2016222" cy="14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2507"/>
      </p:ext>
    </p:extLst>
  </p:cSld>
  <p:clrMapOvr>
    <a:masterClrMapping/>
  </p:clrMapOvr>
</p:sld>
</file>

<file path=ppt/theme/theme1.xml><?xml version="1.0" encoding="utf-8"?>
<a:theme xmlns:a="http://schemas.openxmlformats.org/drawingml/2006/main" name="Arbeitswirksam">
  <a:themeElements>
    <a:clrScheme name="Ectaveo">
      <a:dk1>
        <a:srgbClr val="485156"/>
      </a:dk1>
      <a:lt1>
        <a:srgbClr val="FFFFFF"/>
      </a:lt1>
      <a:dk2>
        <a:srgbClr val="485156"/>
      </a:dk2>
      <a:lt2>
        <a:srgbClr val="FFFFFF"/>
      </a:lt2>
      <a:accent1>
        <a:srgbClr val="485156"/>
      </a:accent1>
      <a:accent2>
        <a:srgbClr val="485156"/>
      </a:accent2>
      <a:accent3>
        <a:srgbClr val="485156"/>
      </a:accent3>
      <a:accent4>
        <a:srgbClr val="485156"/>
      </a:accent4>
      <a:accent5>
        <a:srgbClr val="485156"/>
      </a:accent5>
      <a:accent6>
        <a:srgbClr val="48515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33F1E7-0BC9-2440-85AE-A24E0097D03A}" vid="{4F08FBCF-BC7A-6748-8E37-400A29B4C02D}"/>
    </a:ext>
  </a:extLst>
</a:theme>
</file>

<file path=ppt/theme/theme2.xml><?xml version="1.0" encoding="utf-8"?>
<a:theme xmlns:a="http://schemas.openxmlformats.org/drawingml/2006/main" name="Werbewirksam">
  <a:themeElements>
    <a:clrScheme name="Ectaveo">
      <a:dk1>
        <a:srgbClr val="485156"/>
      </a:dk1>
      <a:lt1>
        <a:srgbClr val="FFFFFF"/>
      </a:lt1>
      <a:dk2>
        <a:srgbClr val="485156"/>
      </a:dk2>
      <a:lt2>
        <a:srgbClr val="FFFFFF"/>
      </a:lt2>
      <a:accent1>
        <a:srgbClr val="485156"/>
      </a:accent1>
      <a:accent2>
        <a:srgbClr val="485156"/>
      </a:accent2>
      <a:accent3>
        <a:srgbClr val="485156"/>
      </a:accent3>
      <a:accent4>
        <a:srgbClr val="485156"/>
      </a:accent4>
      <a:accent5>
        <a:srgbClr val="485156"/>
      </a:accent5>
      <a:accent6>
        <a:srgbClr val="48515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33F1E7-0BC9-2440-85AE-A24E0097D03A}" vid="{868F9145-8AFD-0842-81CA-8E849017B4C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(Folien) v4</Template>
  <TotalTime>0</TotalTime>
  <Words>457</Words>
  <Application>Microsoft Office PowerPoint</Application>
  <PresentationFormat>Breitbild</PresentationFormat>
  <Paragraphs>172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Symbol</vt:lpstr>
      <vt:lpstr>Arbeitswirksam</vt:lpstr>
      <vt:lpstr>Werbewirksam</vt:lpstr>
      <vt:lpstr>Block 1: Die betriebliche Ausbildung)</vt:lpstr>
      <vt:lpstr>Das betriebliche Ausbildungssystem</vt:lpstr>
      <vt:lpstr>Anforderungen an die betriebliche Ausbildung</vt:lpstr>
      <vt:lpstr>Die Zielgrösse in der Grundbildung ist die Handlungskompetenz</vt:lpstr>
      <vt:lpstr>Der Weg dahin</vt:lpstr>
      <vt:lpstr>Der Arbeitsprozess wird zum zentralen Lernort.</vt:lpstr>
      <vt:lpstr>Zielsetzungen der betrieblichen Ausbildung</vt:lpstr>
      <vt:lpstr>Die zwei wesentlichen Handlungsfelder</vt:lpstr>
      <vt:lpstr>Entwicklung und Beurteilung ergänzen sich!</vt:lpstr>
      <vt:lpstr>Die Erfolgsfaktoren der betrieblichen Ausbildung</vt:lpstr>
      <vt:lpstr>Entwicklungsprozesse begleiten</vt:lpstr>
      <vt:lpstr>Entwicklungsprozesse beurteilen</vt:lpstr>
      <vt:lpstr>Die Rollen der Berufsbildner/innen</vt:lpstr>
      <vt:lpstr>Die Rollen der Berufsbildner/innen</vt:lpstr>
      <vt:lpstr>Die Umsetzungsinstrumente auf Konvink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 der Zukunft (Präsentationstitel)</dc:title>
  <dc:creator>Monika Nyffenegger</dc:creator>
  <cp:lastModifiedBy>Marcel Oester, Deleproject AG</cp:lastModifiedBy>
  <cp:revision>21</cp:revision>
  <dcterms:created xsi:type="dcterms:W3CDTF">2022-05-25T06:01:29Z</dcterms:created>
  <dcterms:modified xsi:type="dcterms:W3CDTF">2022-07-12T11:56:23Z</dcterms:modified>
</cp:coreProperties>
</file>